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61" r:id="rId2"/>
    <p:sldId id="256" r:id="rId3"/>
    <p:sldId id="257" r:id="rId4"/>
    <p:sldId id="258" r:id="rId5"/>
    <p:sldId id="259" r:id="rId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1" d="100"/>
          <a:sy n="61" d="100"/>
        </p:scale>
        <p:origin x="-1176" y="-104"/>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notesMaster" Target="notesMasters/notesMaster1.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5E16E3C3-D1D8-4524-8E3C-8213E16F8288}" type="datetimeFigureOut">
              <a:rPr lang="en-GB"/>
              <a:pPr>
                <a:defRPr/>
              </a:pPr>
              <a:t>9/16/17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24A71182-F260-45C8-97BE-47E370B42C1E}" type="slidenum">
              <a:rPr lang="en-GB"/>
              <a:pPr>
                <a:defRPr/>
              </a:pPr>
              <a:t>‹#›</a:t>
            </a:fld>
            <a:endParaRPr lang="en-GB"/>
          </a:p>
        </p:txBody>
      </p:sp>
    </p:spTree>
    <p:extLst>
      <p:ext uri="{BB962C8B-B14F-4D97-AF65-F5344CB8AC3E}">
        <p14:creationId xmlns:p14="http://schemas.microsoft.com/office/powerpoint/2010/main" val="11280272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smtClean="0"/>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AE05CDA6-D97E-493F-A3A8-D64C2AFA360A}" type="slidenum">
              <a:rPr lang="en-GB"/>
              <a:pPr fontAlgn="base">
                <a:spcBef>
                  <a:spcPct val="0"/>
                </a:spcBef>
                <a:spcAft>
                  <a:spcPct val="0"/>
                </a:spcAft>
              </a:pPr>
              <a:t>2</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smtClean="0"/>
          </a:p>
        </p:txBody>
      </p:sp>
      <p:sp>
        <p:nvSpPr>
          <p:cNvPr id="194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B3EF8EE2-77E7-4E59-96FA-DACE0C665DE0}" type="slidenum">
              <a:rPr lang="en-GB"/>
              <a:pPr fontAlgn="base">
                <a:spcBef>
                  <a:spcPct val="0"/>
                </a:spcBef>
                <a:spcAft>
                  <a:spcPct val="0"/>
                </a:spcAft>
              </a:pPr>
              <a:t>5</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183AADA5-C6E3-47CA-8B15-60B75603CF34}" type="datetimeFigureOut">
              <a:rPr lang="en-GB"/>
              <a:pPr>
                <a:defRPr/>
              </a:pPr>
              <a:t>9/16/17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CC43B42C-3EC0-428C-AD5A-D09579A7C323}"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EEB2928C-7E99-45EB-8A73-DDD981A2B0FC}" type="datetimeFigureOut">
              <a:rPr lang="en-GB"/>
              <a:pPr>
                <a:defRPr/>
              </a:pPr>
              <a:t>9/16/17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B9026C58-69D0-4670-8F57-C496E069BE82}"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D8C21B48-4881-497A-9C28-ECD6E98EA83A}" type="datetimeFigureOut">
              <a:rPr lang="en-GB"/>
              <a:pPr>
                <a:defRPr/>
              </a:pPr>
              <a:t>9/16/17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2AC05E16-7941-4AC1-BC33-B87596510440}"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A04B80B4-493D-4CAD-9F2B-5D3E5F28B886}" type="datetimeFigureOut">
              <a:rPr lang="en-GB"/>
              <a:pPr>
                <a:defRPr/>
              </a:pPr>
              <a:t>9/16/17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014B9C05-9F7B-4355-A764-8F98076C9D80}"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A3EE2482-D9A9-44AB-BFED-9EC76808A151}" type="datetimeFigureOut">
              <a:rPr lang="en-GB"/>
              <a:pPr>
                <a:defRPr/>
              </a:pPr>
              <a:t>9/16/17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8AE61086-070B-4DF0-B1EA-A13E83ACAA9C}"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699D06DF-ACBD-4E7F-B6B0-3A6B499FE824}" type="datetimeFigureOut">
              <a:rPr lang="en-GB"/>
              <a:pPr>
                <a:defRPr/>
              </a:pPr>
              <a:t>9/16/17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FD16F5FE-56B8-4EB1-B508-2434887A3232}"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2D48B6DC-A327-4D7C-BF03-022F37861CBC}" type="datetimeFigureOut">
              <a:rPr lang="en-GB"/>
              <a:pPr>
                <a:defRPr/>
              </a:pPr>
              <a:t>9/16/17</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FE02EE03-107F-4605-8C8F-E384A7AD5D32}"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DB79259F-7E1F-41C8-9B6F-17064D60FB26}" type="datetimeFigureOut">
              <a:rPr lang="en-GB"/>
              <a:pPr>
                <a:defRPr/>
              </a:pPr>
              <a:t>9/16/17</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69879CBF-CC7E-485A-BF60-F7E072B6EE0D}"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BD8AF08-CA09-434F-8669-6AF9AC183B17}" type="datetimeFigureOut">
              <a:rPr lang="en-GB"/>
              <a:pPr>
                <a:defRPr/>
              </a:pPr>
              <a:t>9/16/17</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E3A559C3-33DF-42C6-9EF9-3B26D4CB345E}"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6EA2A12-37A0-430E-8528-D2A4DBE2549B}" type="datetimeFigureOut">
              <a:rPr lang="en-GB"/>
              <a:pPr>
                <a:defRPr/>
              </a:pPr>
              <a:t>9/16/17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66992AC9-BAE7-4FBF-85C0-C63E15D05DC6}"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43038F47-A5D9-4B87-9A51-F79FF1305AC9}" type="datetimeFigureOut">
              <a:rPr lang="en-GB"/>
              <a:pPr>
                <a:defRPr/>
              </a:pPr>
              <a:t>9/16/17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F95654C4-C598-4A77-AA95-0EB830920065}"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374E6DFE-90C9-4D15-AB3F-A3D695399961}" type="datetimeFigureOut">
              <a:rPr lang="en-GB"/>
              <a:pPr>
                <a:defRPr/>
              </a:pPr>
              <a:t>9/16/17</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F117946A-457F-4759-81BC-DF2258BB5A30}"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7" name="Rectangle 6"/>
          <p:cNvSpPr/>
          <p:nvPr/>
        </p:nvSpPr>
        <p:spPr>
          <a:xfrm>
            <a:off x="179388" y="188913"/>
            <a:ext cx="8785225" cy="6480175"/>
          </a:xfrm>
          <a:prstGeom prst="rect">
            <a:avLst/>
          </a:prstGeom>
          <a:ln w="76200"/>
        </p:spPr>
        <p:style>
          <a:lnRef idx="2">
            <a:schemeClr val="dk1"/>
          </a:lnRef>
          <a:fillRef idx="1">
            <a:schemeClr val="lt1"/>
          </a:fillRef>
          <a:effectRef idx="0">
            <a:schemeClr val="dk1"/>
          </a:effectRef>
          <a:fontRef idx="minor">
            <a:schemeClr val="dk1"/>
          </a:fontRef>
        </p:style>
        <p:txBody>
          <a:bodyPr anchor="ctr"/>
          <a:lstStyle/>
          <a:p>
            <a:pPr fontAlgn="auto">
              <a:spcBef>
                <a:spcPts val="0"/>
              </a:spcBef>
              <a:spcAft>
                <a:spcPts val="0"/>
              </a:spcAft>
              <a:defRPr/>
            </a:pPr>
            <a:r>
              <a:rPr lang="en-GB" dirty="0"/>
              <a:t> </a:t>
            </a:r>
          </a:p>
        </p:txBody>
      </p:sp>
      <p:pic>
        <p:nvPicPr>
          <p:cNvPr id="20483" name="Picture 11"/>
          <p:cNvPicPr>
            <a:picLocks noChangeAspect="1"/>
          </p:cNvPicPr>
          <p:nvPr/>
        </p:nvPicPr>
        <p:blipFill>
          <a:blip r:embed="rId2"/>
          <a:srcRect/>
          <a:stretch>
            <a:fillRect/>
          </a:stretch>
        </p:blipFill>
        <p:spPr bwMode="auto">
          <a:xfrm>
            <a:off x="369888" y="5734050"/>
            <a:ext cx="881062" cy="877888"/>
          </a:xfrm>
          <a:prstGeom prst="rect">
            <a:avLst/>
          </a:prstGeom>
          <a:noFill/>
          <a:ln w="9525">
            <a:noFill/>
            <a:miter lim="800000"/>
            <a:headEnd/>
            <a:tailEnd/>
          </a:ln>
        </p:spPr>
      </p:pic>
      <p:sp>
        <p:nvSpPr>
          <p:cNvPr id="10" name="Rounded Rectangle 9"/>
          <p:cNvSpPr/>
          <p:nvPr/>
        </p:nvSpPr>
        <p:spPr>
          <a:xfrm>
            <a:off x="6011863" y="5949950"/>
            <a:ext cx="2808287" cy="503238"/>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dirty="0"/>
              <a:t>Shakespeare in production</a:t>
            </a:r>
          </a:p>
        </p:txBody>
      </p:sp>
      <p:sp>
        <p:nvSpPr>
          <p:cNvPr id="13" name="Rounded Rectangle 12"/>
          <p:cNvSpPr/>
          <p:nvPr/>
        </p:nvSpPr>
        <p:spPr>
          <a:xfrm>
            <a:off x="369888" y="404813"/>
            <a:ext cx="3122612" cy="503237"/>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sz="2400" b="1" dirty="0"/>
              <a:t>The Globe </a:t>
            </a:r>
            <a:r>
              <a:rPr lang="en-GB" sz="2400" b="1" dirty="0" err="1" smtClean="0"/>
              <a:t>Theater</a:t>
            </a:r>
            <a:endParaRPr lang="en-GB" sz="2400" b="1" dirty="0"/>
          </a:p>
        </p:txBody>
      </p:sp>
      <p:sp>
        <p:nvSpPr>
          <p:cNvPr id="20486" name="TextBox 14"/>
          <p:cNvSpPr txBox="1">
            <a:spLocks noChangeArrowheads="1"/>
          </p:cNvSpPr>
          <p:nvPr/>
        </p:nvSpPr>
        <p:spPr bwMode="auto">
          <a:xfrm>
            <a:off x="369888" y="1055688"/>
            <a:ext cx="4778375" cy="4539704"/>
          </a:xfrm>
          <a:prstGeom prst="rect">
            <a:avLst/>
          </a:prstGeom>
          <a:noFill/>
          <a:ln w="9525">
            <a:noFill/>
            <a:miter lim="800000"/>
            <a:headEnd/>
            <a:tailEnd/>
          </a:ln>
        </p:spPr>
        <p:txBody>
          <a:bodyPr>
            <a:spAutoFit/>
          </a:bodyPr>
          <a:lstStyle/>
          <a:p>
            <a:r>
              <a:rPr lang="en-GB" sz="1700" dirty="0">
                <a:latin typeface="Calibri" pitchFamily="34" charset="0"/>
              </a:rPr>
              <a:t>Many of Shakespeare’s plays were first performed at </a:t>
            </a:r>
            <a:r>
              <a:rPr lang="en-GB" sz="1700" b="1" dirty="0">
                <a:solidFill>
                  <a:srgbClr val="7030A0"/>
                </a:solidFill>
                <a:latin typeface="Calibri" pitchFamily="34" charset="0"/>
              </a:rPr>
              <a:t>The Globe </a:t>
            </a:r>
            <a:r>
              <a:rPr lang="en-GB" sz="1700" b="1" dirty="0" err="1" smtClean="0">
                <a:solidFill>
                  <a:srgbClr val="7030A0"/>
                </a:solidFill>
                <a:latin typeface="Calibri" pitchFamily="34" charset="0"/>
              </a:rPr>
              <a:t>Theater</a:t>
            </a:r>
            <a:r>
              <a:rPr lang="en-GB" sz="1700" dirty="0" smtClean="0">
                <a:latin typeface="Calibri" pitchFamily="34" charset="0"/>
              </a:rPr>
              <a:t>, </a:t>
            </a:r>
            <a:r>
              <a:rPr lang="en-GB" sz="1700" dirty="0">
                <a:latin typeface="Calibri" pitchFamily="34" charset="0"/>
              </a:rPr>
              <a:t>which was built in 1599 on the bank of the Thames in London.</a:t>
            </a:r>
          </a:p>
          <a:p>
            <a:endParaRPr lang="en-GB" sz="1700" dirty="0">
              <a:latin typeface="Calibri" pitchFamily="34" charset="0"/>
            </a:endParaRPr>
          </a:p>
          <a:p>
            <a:r>
              <a:rPr lang="en-GB" sz="1700" dirty="0">
                <a:latin typeface="Calibri" pitchFamily="34" charset="0"/>
              </a:rPr>
              <a:t>This </a:t>
            </a:r>
            <a:r>
              <a:rPr lang="en-GB" sz="1700" dirty="0" err="1" smtClean="0">
                <a:latin typeface="Calibri" pitchFamily="34" charset="0"/>
              </a:rPr>
              <a:t>theater</a:t>
            </a:r>
            <a:r>
              <a:rPr lang="en-GB" sz="1700" dirty="0" smtClean="0">
                <a:latin typeface="Calibri" pitchFamily="34" charset="0"/>
              </a:rPr>
              <a:t> </a:t>
            </a:r>
            <a:r>
              <a:rPr lang="en-GB" sz="1700" dirty="0">
                <a:latin typeface="Calibri" pitchFamily="34" charset="0"/>
              </a:rPr>
              <a:t>could hold around 3,000 people and staged two performances a day. It was built out of wood, with a thatched roof covering the more expensive seats. </a:t>
            </a:r>
          </a:p>
          <a:p>
            <a:endParaRPr lang="en-GB" sz="1700" dirty="0">
              <a:latin typeface="Calibri" pitchFamily="34" charset="0"/>
            </a:endParaRPr>
          </a:p>
          <a:p>
            <a:r>
              <a:rPr lang="en-GB" sz="1700" dirty="0">
                <a:latin typeface="Calibri" pitchFamily="34" charset="0"/>
              </a:rPr>
              <a:t>The original Globe burnt down in 1613 after a spark from a cannon fired during a performance set fire to the roof. The </a:t>
            </a:r>
            <a:r>
              <a:rPr lang="en-GB" sz="1700" dirty="0" err="1" smtClean="0">
                <a:latin typeface="Calibri" pitchFamily="34" charset="0"/>
              </a:rPr>
              <a:t>theater</a:t>
            </a:r>
            <a:r>
              <a:rPr lang="en-GB" sz="1700" dirty="0" smtClean="0">
                <a:latin typeface="Calibri" pitchFamily="34" charset="0"/>
              </a:rPr>
              <a:t> </a:t>
            </a:r>
            <a:r>
              <a:rPr lang="en-GB" sz="1700" dirty="0">
                <a:latin typeface="Calibri" pitchFamily="34" charset="0"/>
              </a:rPr>
              <a:t>was rebuilt and stayed standing until it was torn down by </a:t>
            </a:r>
            <a:r>
              <a:rPr lang="en-GB" sz="1700" b="1" dirty="0">
                <a:solidFill>
                  <a:srgbClr val="7030A0"/>
                </a:solidFill>
                <a:latin typeface="Calibri" pitchFamily="34" charset="0"/>
              </a:rPr>
              <a:t>Puritans</a:t>
            </a:r>
            <a:r>
              <a:rPr lang="en-GB" sz="1700" dirty="0">
                <a:latin typeface="Calibri" pitchFamily="34" charset="0"/>
              </a:rPr>
              <a:t> during the</a:t>
            </a:r>
            <a:r>
              <a:rPr lang="en-GB" sz="1700" b="1" dirty="0">
                <a:solidFill>
                  <a:srgbClr val="7030A0"/>
                </a:solidFill>
                <a:latin typeface="Calibri" pitchFamily="34" charset="0"/>
              </a:rPr>
              <a:t> Civil War</a:t>
            </a:r>
            <a:r>
              <a:rPr lang="en-GB" sz="1700" dirty="0">
                <a:latin typeface="Calibri" pitchFamily="34" charset="0"/>
              </a:rPr>
              <a:t>. </a:t>
            </a:r>
          </a:p>
          <a:p>
            <a:endParaRPr lang="en-GB" sz="1700" dirty="0">
              <a:latin typeface="Calibri" pitchFamily="34" charset="0"/>
            </a:endParaRPr>
          </a:p>
          <a:p>
            <a:r>
              <a:rPr lang="en-GB" sz="1700" dirty="0">
                <a:latin typeface="Calibri" pitchFamily="34" charset="0"/>
              </a:rPr>
              <a:t>Today, a working replica stands in the place of the original Globe.</a:t>
            </a:r>
          </a:p>
        </p:txBody>
      </p:sp>
      <p:sp>
        <p:nvSpPr>
          <p:cNvPr id="20487" name="TextBox 1"/>
          <p:cNvSpPr txBox="1">
            <a:spLocks noChangeArrowheads="1"/>
          </p:cNvSpPr>
          <p:nvPr/>
        </p:nvSpPr>
        <p:spPr bwMode="auto">
          <a:xfrm>
            <a:off x="5148263" y="549275"/>
            <a:ext cx="3579812" cy="5073650"/>
          </a:xfrm>
          <a:prstGeom prst="rect">
            <a:avLst/>
          </a:prstGeom>
          <a:noFill/>
          <a:ln w="38100">
            <a:solidFill>
              <a:srgbClr val="7030A0"/>
            </a:solidFill>
            <a:prstDash val="sysDash"/>
            <a:miter lim="800000"/>
            <a:headEnd/>
            <a:tailEnd/>
          </a:ln>
        </p:spPr>
        <p:txBody>
          <a:bodyPr>
            <a:spAutoFit/>
          </a:bodyPr>
          <a:lstStyle/>
          <a:p>
            <a:pPr algn="ctr"/>
            <a:r>
              <a:rPr lang="en-GB" b="1" u="sng" dirty="0">
                <a:latin typeface="Calibri" pitchFamily="34" charset="0"/>
              </a:rPr>
              <a:t>Visiting The Globe</a:t>
            </a:r>
          </a:p>
          <a:p>
            <a:endParaRPr lang="en-GB" dirty="0">
              <a:latin typeface="Calibri" pitchFamily="34" charset="0"/>
            </a:endParaRPr>
          </a:p>
          <a:p>
            <a:r>
              <a:rPr lang="en-GB" dirty="0">
                <a:latin typeface="Calibri" pitchFamily="34" charset="0"/>
              </a:rPr>
              <a:t>Elizabethan </a:t>
            </a:r>
            <a:r>
              <a:rPr lang="en-GB" dirty="0" err="1" smtClean="0">
                <a:latin typeface="Calibri" pitchFamily="34" charset="0"/>
              </a:rPr>
              <a:t>theater</a:t>
            </a:r>
            <a:r>
              <a:rPr lang="en-GB" dirty="0" smtClean="0">
                <a:latin typeface="Calibri" pitchFamily="34" charset="0"/>
              </a:rPr>
              <a:t> </a:t>
            </a:r>
            <a:r>
              <a:rPr lang="en-GB" dirty="0">
                <a:latin typeface="Calibri" pitchFamily="34" charset="0"/>
              </a:rPr>
              <a:t>was a popular form of entertainment that even poorer people could enjoy. The cheapest tickets allowed you to stand in the yard in front of the stage. People with these tickets were called </a:t>
            </a:r>
            <a:r>
              <a:rPr lang="en-GB" b="1" dirty="0">
                <a:solidFill>
                  <a:srgbClr val="7030A0"/>
                </a:solidFill>
                <a:latin typeface="Calibri" pitchFamily="34" charset="0"/>
              </a:rPr>
              <a:t>groundlings</a:t>
            </a:r>
            <a:r>
              <a:rPr lang="en-GB" dirty="0">
                <a:latin typeface="Calibri" pitchFamily="34" charset="0"/>
              </a:rPr>
              <a:t>.</a:t>
            </a:r>
          </a:p>
          <a:p>
            <a:endParaRPr lang="en-GB" dirty="0">
              <a:latin typeface="Calibri" pitchFamily="34" charset="0"/>
            </a:endParaRPr>
          </a:p>
          <a:p>
            <a:r>
              <a:rPr lang="en-GB" dirty="0">
                <a:latin typeface="Calibri" pitchFamily="34" charset="0"/>
              </a:rPr>
              <a:t>Special effects and scenery were limited, but there was always music and beautiful costumes. </a:t>
            </a:r>
          </a:p>
          <a:p>
            <a:endParaRPr lang="en-GB" dirty="0">
              <a:latin typeface="Calibri" pitchFamily="34" charset="0"/>
            </a:endParaRPr>
          </a:p>
          <a:p>
            <a:r>
              <a:rPr lang="en-GB" dirty="0">
                <a:latin typeface="Calibri" pitchFamily="34" charset="0"/>
              </a:rPr>
              <a:t>Audiences were encouraged to interact with the actors. This created a rowdy and exciting atmosphere.</a:t>
            </a:r>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7" name="Rectangle 6"/>
          <p:cNvSpPr/>
          <p:nvPr/>
        </p:nvSpPr>
        <p:spPr>
          <a:xfrm>
            <a:off x="179388" y="188913"/>
            <a:ext cx="8785225" cy="6480175"/>
          </a:xfrm>
          <a:prstGeom prst="rect">
            <a:avLst/>
          </a:prstGeom>
          <a:ln w="76200"/>
        </p:spPr>
        <p:style>
          <a:lnRef idx="2">
            <a:schemeClr val="dk1"/>
          </a:lnRef>
          <a:fillRef idx="1">
            <a:schemeClr val="lt1"/>
          </a:fillRef>
          <a:effectRef idx="0">
            <a:schemeClr val="dk1"/>
          </a:effectRef>
          <a:fontRef idx="minor">
            <a:schemeClr val="dk1"/>
          </a:fontRef>
        </p:style>
        <p:txBody>
          <a:bodyPr anchor="ctr"/>
          <a:lstStyle/>
          <a:p>
            <a:pPr fontAlgn="auto">
              <a:spcBef>
                <a:spcPts val="0"/>
              </a:spcBef>
              <a:spcAft>
                <a:spcPts val="0"/>
              </a:spcAft>
              <a:defRPr/>
            </a:pPr>
            <a:r>
              <a:rPr lang="en-GB" dirty="0"/>
              <a:t> </a:t>
            </a:r>
          </a:p>
        </p:txBody>
      </p:sp>
      <p:sp>
        <p:nvSpPr>
          <p:cNvPr id="9" name="Rounded Rectangle 8"/>
          <p:cNvSpPr/>
          <p:nvPr/>
        </p:nvSpPr>
        <p:spPr>
          <a:xfrm>
            <a:off x="369888" y="404813"/>
            <a:ext cx="3338512" cy="503237"/>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sz="2400" b="1" dirty="0"/>
              <a:t>Positioning on stage</a:t>
            </a:r>
          </a:p>
        </p:txBody>
      </p:sp>
      <p:sp>
        <p:nvSpPr>
          <p:cNvPr id="11" name="Rounded Rectangle 10"/>
          <p:cNvSpPr/>
          <p:nvPr/>
        </p:nvSpPr>
        <p:spPr>
          <a:xfrm>
            <a:off x="6011863" y="5949950"/>
            <a:ext cx="2808287" cy="503238"/>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dirty="0"/>
              <a:t>Shakespeare in production</a:t>
            </a:r>
          </a:p>
        </p:txBody>
      </p:sp>
      <p:pic>
        <p:nvPicPr>
          <p:cNvPr id="14341" name="Picture 11"/>
          <p:cNvPicPr>
            <a:picLocks noChangeAspect="1"/>
          </p:cNvPicPr>
          <p:nvPr/>
        </p:nvPicPr>
        <p:blipFill>
          <a:blip r:embed="rId3"/>
          <a:srcRect/>
          <a:stretch>
            <a:fillRect/>
          </a:stretch>
        </p:blipFill>
        <p:spPr bwMode="auto">
          <a:xfrm>
            <a:off x="369888" y="5734050"/>
            <a:ext cx="881062" cy="877888"/>
          </a:xfrm>
          <a:prstGeom prst="rect">
            <a:avLst/>
          </a:prstGeom>
          <a:noFill/>
          <a:ln w="9525">
            <a:noFill/>
            <a:miter lim="800000"/>
            <a:headEnd/>
            <a:tailEnd/>
          </a:ln>
        </p:spPr>
      </p:pic>
      <p:sp>
        <p:nvSpPr>
          <p:cNvPr id="14342" name="TextBox 2"/>
          <p:cNvSpPr txBox="1">
            <a:spLocks noChangeArrowheads="1"/>
          </p:cNvSpPr>
          <p:nvPr/>
        </p:nvSpPr>
        <p:spPr bwMode="auto">
          <a:xfrm>
            <a:off x="3851275" y="922338"/>
            <a:ext cx="4897438" cy="4262437"/>
          </a:xfrm>
          <a:prstGeom prst="rect">
            <a:avLst/>
          </a:prstGeom>
          <a:noFill/>
          <a:ln w="38100">
            <a:solidFill>
              <a:srgbClr val="FF0000"/>
            </a:solidFill>
            <a:prstDash val="sysDash"/>
            <a:miter lim="800000"/>
            <a:headEnd/>
            <a:tailEnd/>
          </a:ln>
        </p:spPr>
        <p:txBody>
          <a:bodyPr>
            <a:spAutoFit/>
          </a:bodyPr>
          <a:lstStyle/>
          <a:p>
            <a:endParaRPr lang="en-GB">
              <a:latin typeface="Calibri" pitchFamily="34" charset="0"/>
            </a:endParaRPr>
          </a:p>
        </p:txBody>
      </p:sp>
      <p:sp>
        <p:nvSpPr>
          <p:cNvPr id="14343" name="TextBox 5"/>
          <p:cNvSpPr txBox="1">
            <a:spLocks noChangeArrowheads="1"/>
          </p:cNvSpPr>
          <p:nvPr/>
        </p:nvSpPr>
        <p:spPr bwMode="auto">
          <a:xfrm>
            <a:off x="4713288" y="5300663"/>
            <a:ext cx="3455987" cy="369887"/>
          </a:xfrm>
          <a:prstGeom prst="rect">
            <a:avLst/>
          </a:prstGeom>
          <a:noFill/>
          <a:ln w="9525">
            <a:noFill/>
            <a:miter lim="800000"/>
            <a:headEnd/>
            <a:tailEnd/>
          </a:ln>
        </p:spPr>
        <p:txBody>
          <a:bodyPr>
            <a:spAutoFit/>
          </a:bodyPr>
          <a:lstStyle/>
          <a:p>
            <a:pPr algn="ctr"/>
            <a:r>
              <a:rPr lang="en-GB" b="1">
                <a:latin typeface="Calibri" pitchFamily="34" charset="0"/>
              </a:rPr>
              <a:t>AUDIENCE</a:t>
            </a:r>
          </a:p>
        </p:txBody>
      </p:sp>
      <p:sp>
        <p:nvSpPr>
          <p:cNvPr id="14344" name="TextBox 7"/>
          <p:cNvSpPr txBox="1">
            <a:spLocks noChangeArrowheads="1"/>
          </p:cNvSpPr>
          <p:nvPr/>
        </p:nvSpPr>
        <p:spPr bwMode="auto">
          <a:xfrm>
            <a:off x="5724525" y="1163638"/>
            <a:ext cx="1152525" cy="366712"/>
          </a:xfrm>
          <a:prstGeom prst="rect">
            <a:avLst/>
          </a:prstGeom>
          <a:noFill/>
          <a:ln w="9525">
            <a:noFill/>
            <a:miter lim="800000"/>
            <a:headEnd/>
            <a:tailEnd/>
          </a:ln>
        </p:spPr>
        <p:txBody>
          <a:bodyPr>
            <a:spAutoFit/>
          </a:bodyPr>
          <a:lstStyle/>
          <a:p>
            <a:r>
              <a:rPr lang="en-GB" b="1">
                <a:latin typeface="Calibri" pitchFamily="34" charset="0"/>
              </a:rPr>
              <a:t>UPSTAGE</a:t>
            </a:r>
          </a:p>
        </p:txBody>
      </p:sp>
      <p:sp>
        <p:nvSpPr>
          <p:cNvPr id="14345" name="TextBox 12"/>
          <p:cNvSpPr txBox="1">
            <a:spLocks noChangeArrowheads="1"/>
          </p:cNvSpPr>
          <p:nvPr/>
        </p:nvSpPr>
        <p:spPr bwMode="auto">
          <a:xfrm>
            <a:off x="5580063" y="4365625"/>
            <a:ext cx="1509712" cy="366713"/>
          </a:xfrm>
          <a:prstGeom prst="rect">
            <a:avLst/>
          </a:prstGeom>
          <a:noFill/>
          <a:ln w="9525">
            <a:noFill/>
            <a:miter lim="800000"/>
            <a:headEnd/>
            <a:tailEnd/>
          </a:ln>
        </p:spPr>
        <p:txBody>
          <a:bodyPr>
            <a:spAutoFit/>
          </a:bodyPr>
          <a:lstStyle/>
          <a:p>
            <a:r>
              <a:rPr lang="en-GB" b="1">
                <a:latin typeface="Calibri" pitchFamily="34" charset="0"/>
              </a:rPr>
              <a:t>DOWNSTAGE</a:t>
            </a:r>
          </a:p>
        </p:txBody>
      </p:sp>
      <p:sp>
        <p:nvSpPr>
          <p:cNvPr id="14346" name="TextBox 13"/>
          <p:cNvSpPr txBox="1">
            <a:spLocks noChangeArrowheads="1"/>
          </p:cNvSpPr>
          <p:nvPr/>
        </p:nvSpPr>
        <p:spPr bwMode="auto">
          <a:xfrm>
            <a:off x="5580063" y="2716213"/>
            <a:ext cx="1439862" cy="641350"/>
          </a:xfrm>
          <a:prstGeom prst="rect">
            <a:avLst/>
          </a:prstGeom>
          <a:noFill/>
          <a:ln w="9525">
            <a:noFill/>
            <a:miter lim="800000"/>
            <a:headEnd/>
            <a:tailEnd/>
          </a:ln>
        </p:spPr>
        <p:txBody>
          <a:bodyPr>
            <a:spAutoFit/>
          </a:bodyPr>
          <a:lstStyle/>
          <a:p>
            <a:pPr algn="ctr"/>
            <a:r>
              <a:rPr lang="en-GB" b="1">
                <a:latin typeface="Calibri" pitchFamily="34" charset="0"/>
              </a:rPr>
              <a:t>CENTRE STAGE</a:t>
            </a:r>
          </a:p>
        </p:txBody>
      </p:sp>
      <p:sp>
        <p:nvSpPr>
          <p:cNvPr id="14347" name="TextBox 14"/>
          <p:cNvSpPr txBox="1">
            <a:spLocks noChangeArrowheads="1"/>
          </p:cNvSpPr>
          <p:nvPr/>
        </p:nvSpPr>
        <p:spPr bwMode="auto">
          <a:xfrm>
            <a:off x="4067175" y="1155700"/>
            <a:ext cx="1441450" cy="641350"/>
          </a:xfrm>
          <a:prstGeom prst="rect">
            <a:avLst/>
          </a:prstGeom>
          <a:noFill/>
          <a:ln w="9525">
            <a:noFill/>
            <a:miter lim="800000"/>
            <a:headEnd/>
            <a:tailEnd/>
          </a:ln>
        </p:spPr>
        <p:txBody>
          <a:bodyPr>
            <a:spAutoFit/>
          </a:bodyPr>
          <a:lstStyle/>
          <a:p>
            <a:r>
              <a:rPr lang="en-GB">
                <a:latin typeface="Calibri" pitchFamily="34" charset="0"/>
              </a:rPr>
              <a:t>UPSTAGE RIGHT</a:t>
            </a:r>
          </a:p>
        </p:txBody>
      </p:sp>
      <p:sp>
        <p:nvSpPr>
          <p:cNvPr id="14348" name="TextBox 15"/>
          <p:cNvSpPr txBox="1">
            <a:spLocks noChangeArrowheads="1"/>
          </p:cNvSpPr>
          <p:nvPr/>
        </p:nvSpPr>
        <p:spPr bwMode="auto">
          <a:xfrm>
            <a:off x="7332663" y="1158875"/>
            <a:ext cx="1439862" cy="641350"/>
          </a:xfrm>
          <a:prstGeom prst="rect">
            <a:avLst/>
          </a:prstGeom>
          <a:noFill/>
          <a:ln w="9525">
            <a:noFill/>
            <a:miter lim="800000"/>
            <a:headEnd/>
            <a:tailEnd/>
          </a:ln>
        </p:spPr>
        <p:txBody>
          <a:bodyPr>
            <a:spAutoFit/>
          </a:bodyPr>
          <a:lstStyle/>
          <a:p>
            <a:r>
              <a:rPr lang="en-GB">
                <a:latin typeface="Calibri" pitchFamily="34" charset="0"/>
              </a:rPr>
              <a:t>UPSTAGE LEFT</a:t>
            </a:r>
          </a:p>
        </p:txBody>
      </p:sp>
      <p:sp>
        <p:nvSpPr>
          <p:cNvPr id="14349" name="TextBox 16"/>
          <p:cNvSpPr txBox="1">
            <a:spLocks noChangeArrowheads="1"/>
          </p:cNvSpPr>
          <p:nvPr/>
        </p:nvSpPr>
        <p:spPr bwMode="auto">
          <a:xfrm>
            <a:off x="4067175" y="2708275"/>
            <a:ext cx="1292225" cy="641350"/>
          </a:xfrm>
          <a:prstGeom prst="rect">
            <a:avLst/>
          </a:prstGeom>
          <a:noFill/>
          <a:ln w="9525">
            <a:noFill/>
            <a:miter lim="800000"/>
            <a:headEnd/>
            <a:tailEnd/>
          </a:ln>
        </p:spPr>
        <p:txBody>
          <a:bodyPr>
            <a:spAutoFit/>
          </a:bodyPr>
          <a:lstStyle/>
          <a:p>
            <a:r>
              <a:rPr lang="en-GB">
                <a:latin typeface="Calibri" pitchFamily="34" charset="0"/>
              </a:rPr>
              <a:t>STAGE RIGHT</a:t>
            </a:r>
          </a:p>
        </p:txBody>
      </p:sp>
      <p:sp>
        <p:nvSpPr>
          <p:cNvPr id="14350" name="TextBox 17"/>
          <p:cNvSpPr txBox="1">
            <a:spLocks noChangeArrowheads="1"/>
          </p:cNvSpPr>
          <p:nvPr/>
        </p:nvSpPr>
        <p:spPr bwMode="auto">
          <a:xfrm>
            <a:off x="7515225" y="2708275"/>
            <a:ext cx="1074738" cy="641350"/>
          </a:xfrm>
          <a:prstGeom prst="rect">
            <a:avLst/>
          </a:prstGeom>
          <a:noFill/>
          <a:ln w="9525">
            <a:noFill/>
            <a:miter lim="800000"/>
            <a:headEnd/>
            <a:tailEnd/>
          </a:ln>
        </p:spPr>
        <p:txBody>
          <a:bodyPr>
            <a:spAutoFit/>
          </a:bodyPr>
          <a:lstStyle/>
          <a:p>
            <a:r>
              <a:rPr lang="en-GB">
                <a:latin typeface="Calibri" pitchFamily="34" charset="0"/>
              </a:rPr>
              <a:t>STAGE LEFT</a:t>
            </a:r>
          </a:p>
        </p:txBody>
      </p:sp>
      <p:sp>
        <p:nvSpPr>
          <p:cNvPr id="14351" name="TextBox 18"/>
          <p:cNvSpPr txBox="1">
            <a:spLocks noChangeArrowheads="1"/>
          </p:cNvSpPr>
          <p:nvPr/>
        </p:nvSpPr>
        <p:spPr bwMode="auto">
          <a:xfrm>
            <a:off x="3894138" y="4365625"/>
            <a:ext cx="1865312" cy="641350"/>
          </a:xfrm>
          <a:prstGeom prst="rect">
            <a:avLst/>
          </a:prstGeom>
          <a:noFill/>
          <a:ln w="9525">
            <a:noFill/>
            <a:miter lim="800000"/>
            <a:headEnd/>
            <a:tailEnd/>
          </a:ln>
        </p:spPr>
        <p:txBody>
          <a:bodyPr>
            <a:spAutoFit/>
          </a:bodyPr>
          <a:lstStyle/>
          <a:p>
            <a:r>
              <a:rPr lang="en-GB">
                <a:latin typeface="Calibri" pitchFamily="34" charset="0"/>
              </a:rPr>
              <a:t>DOWNSTAGE RIGHT</a:t>
            </a:r>
          </a:p>
        </p:txBody>
      </p:sp>
      <p:sp>
        <p:nvSpPr>
          <p:cNvPr id="14352" name="TextBox 19"/>
          <p:cNvSpPr txBox="1">
            <a:spLocks noChangeArrowheads="1"/>
          </p:cNvSpPr>
          <p:nvPr/>
        </p:nvSpPr>
        <p:spPr bwMode="auto">
          <a:xfrm>
            <a:off x="7156450" y="4365625"/>
            <a:ext cx="1863725" cy="641350"/>
          </a:xfrm>
          <a:prstGeom prst="rect">
            <a:avLst/>
          </a:prstGeom>
          <a:noFill/>
          <a:ln w="9525">
            <a:noFill/>
            <a:miter lim="800000"/>
            <a:headEnd/>
            <a:tailEnd/>
          </a:ln>
        </p:spPr>
        <p:txBody>
          <a:bodyPr>
            <a:spAutoFit/>
          </a:bodyPr>
          <a:lstStyle/>
          <a:p>
            <a:r>
              <a:rPr lang="en-GB">
                <a:latin typeface="Calibri" pitchFamily="34" charset="0"/>
              </a:rPr>
              <a:t>DOWNSTAGE LEFT</a:t>
            </a:r>
          </a:p>
        </p:txBody>
      </p:sp>
      <p:sp>
        <p:nvSpPr>
          <p:cNvPr id="14353" name="TextBox 9"/>
          <p:cNvSpPr txBox="1">
            <a:spLocks noChangeArrowheads="1"/>
          </p:cNvSpPr>
          <p:nvPr/>
        </p:nvSpPr>
        <p:spPr bwMode="auto">
          <a:xfrm>
            <a:off x="369888" y="1155700"/>
            <a:ext cx="3338512" cy="4524375"/>
          </a:xfrm>
          <a:prstGeom prst="rect">
            <a:avLst/>
          </a:prstGeom>
          <a:noFill/>
          <a:ln w="9525">
            <a:noFill/>
            <a:miter lim="800000"/>
            <a:headEnd/>
            <a:tailEnd/>
          </a:ln>
        </p:spPr>
        <p:txBody>
          <a:bodyPr>
            <a:spAutoFit/>
          </a:bodyPr>
          <a:lstStyle/>
          <a:p>
            <a:r>
              <a:rPr lang="en-GB">
                <a:latin typeface="Calibri" pitchFamily="34" charset="0"/>
              </a:rPr>
              <a:t>When talking or writing about staging, it is useful to know the words for the different areas of the stage.</a:t>
            </a:r>
          </a:p>
          <a:p>
            <a:endParaRPr lang="en-GB">
              <a:latin typeface="Calibri" pitchFamily="34" charset="0"/>
            </a:endParaRPr>
          </a:p>
          <a:p>
            <a:r>
              <a:rPr lang="en-GB">
                <a:latin typeface="Calibri" pitchFamily="34" charset="0"/>
              </a:rPr>
              <a:t>This helps us to describe where action happens and where props or other elements of set design are placed in relation to the audience and actors. We can then comment on the effects positioning might have.</a:t>
            </a:r>
          </a:p>
          <a:p>
            <a:endParaRPr lang="en-GB">
              <a:latin typeface="Calibri" pitchFamily="34" charset="0"/>
            </a:endParaRPr>
          </a:p>
          <a:p>
            <a:r>
              <a:rPr lang="en-GB">
                <a:latin typeface="Calibri" pitchFamily="34" charset="0"/>
              </a:rPr>
              <a:t>Downstage and upstage right and left are sometimes known as down right/left and up right/left.</a:t>
            </a: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7" name="Rectangle 6"/>
          <p:cNvSpPr/>
          <p:nvPr/>
        </p:nvSpPr>
        <p:spPr>
          <a:xfrm>
            <a:off x="203200" y="188913"/>
            <a:ext cx="8785225" cy="6480175"/>
          </a:xfrm>
          <a:prstGeom prst="rect">
            <a:avLst/>
          </a:prstGeom>
          <a:ln w="76200"/>
        </p:spPr>
        <p:style>
          <a:lnRef idx="2">
            <a:schemeClr val="dk1"/>
          </a:lnRef>
          <a:fillRef idx="1">
            <a:schemeClr val="lt1"/>
          </a:fillRef>
          <a:effectRef idx="0">
            <a:schemeClr val="dk1"/>
          </a:effectRef>
          <a:fontRef idx="minor">
            <a:schemeClr val="dk1"/>
          </a:fontRef>
        </p:style>
        <p:txBody>
          <a:bodyPr anchor="ctr"/>
          <a:lstStyle/>
          <a:p>
            <a:pPr fontAlgn="auto">
              <a:spcBef>
                <a:spcPts val="0"/>
              </a:spcBef>
              <a:spcAft>
                <a:spcPts val="0"/>
              </a:spcAft>
              <a:defRPr/>
            </a:pPr>
            <a:r>
              <a:rPr lang="en-GB" dirty="0"/>
              <a:t> </a:t>
            </a:r>
          </a:p>
        </p:txBody>
      </p:sp>
      <p:sp>
        <p:nvSpPr>
          <p:cNvPr id="9" name="Rounded Rectangle 8"/>
          <p:cNvSpPr/>
          <p:nvPr/>
        </p:nvSpPr>
        <p:spPr>
          <a:xfrm>
            <a:off x="369888" y="404813"/>
            <a:ext cx="3265487" cy="503237"/>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sz="2400" b="1" dirty="0"/>
              <a:t>Proscenium arch</a:t>
            </a:r>
          </a:p>
        </p:txBody>
      </p:sp>
      <p:pic>
        <p:nvPicPr>
          <p:cNvPr id="16388" name="Picture 11"/>
          <p:cNvPicPr>
            <a:picLocks noChangeAspect="1"/>
          </p:cNvPicPr>
          <p:nvPr/>
        </p:nvPicPr>
        <p:blipFill>
          <a:blip r:embed="rId2"/>
          <a:srcRect/>
          <a:stretch>
            <a:fillRect/>
          </a:stretch>
        </p:blipFill>
        <p:spPr bwMode="auto">
          <a:xfrm>
            <a:off x="369888" y="5734050"/>
            <a:ext cx="881062" cy="877888"/>
          </a:xfrm>
          <a:prstGeom prst="rect">
            <a:avLst/>
          </a:prstGeom>
          <a:noFill/>
          <a:ln w="9525">
            <a:noFill/>
            <a:miter lim="800000"/>
            <a:headEnd/>
            <a:tailEnd/>
          </a:ln>
        </p:spPr>
      </p:pic>
      <p:sp>
        <p:nvSpPr>
          <p:cNvPr id="16389" name="TextBox 5"/>
          <p:cNvSpPr txBox="1">
            <a:spLocks noChangeArrowheads="1"/>
          </p:cNvSpPr>
          <p:nvPr/>
        </p:nvSpPr>
        <p:spPr bwMode="auto">
          <a:xfrm>
            <a:off x="369888" y="1147763"/>
            <a:ext cx="3554412" cy="4802187"/>
          </a:xfrm>
          <a:prstGeom prst="rect">
            <a:avLst/>
          </a:prstGeom>
          <a:noFill/>
          <a:ln w="9525">
            <a:noFill/>
            <a:miter lim="800000"/>
            <a:headEnd/>
            <a:tailEnd/>
          </a:ln>
        </p:spPr>
        <p:txBody>
          <a:bodyPr>
            <a:spAutoFit/>
          </a:bodyPr>
          <a:lstStyle/>
          <a:p>
            <a:r>
              <a:rPr lang="en-GB">
                <a:latin typeface="Calibri" pitchFamily="34" charset="0"/>
              </a:rPr>
              <a:t>In this type of theatre, the audience watches the action from one side only. The arch creates a “window frame” through which the audience can view the performance.</a:t>
            </a:r>
          </a:p>
          <a:p>
            <a:endParaRPr lang="en-GB">
              <a:latin typeface="Calibri" pitchFamily="34" charset="0"/>
            </a:endParaRPr>
          </a:p>
          <a:p>
            <a:r>
              <a:rPr lang="en-GB">
                <a:latin typeface="Calibri" pitchFamily="34" charset="0"/>
              </a:rPr>
              <a:t>This type of stage is usually used for more traditional productions. The side of the stage that faces the audience is known as the </a:t>
            </a:r>
            <a:r>
              <a:rPr lang="en-GB" b="1">
                <a:solidFill>
                  <a:srgbClr val="FFC000"/>
                </a:solidFill>
                <a:latin typeface="Calibri" pitchFamily="34" charset="0"/>
              </a:rPr>
              <a:t>fourth wall</a:t>
            </a:r>
            <a:r>
              <a:rPr lang="en-GB">
                <a:latin typeface="Calibri" pitchFamily="34" charset="0"/>
              </a:rPr>
              <a:t>. </a:t>
            </a:r>
          </a:p>
          <a:p>
            <a:endParaRPr lang="en-GB">
              <a:latin typeface="Calibri" pitchFamily="34" charset="0"/>
            </a:endParaRPr>
          </a:p>
          <a:p>
            <a:r>
              <a:rPr lang="en-GB">
                <a:latin typeface="Calibri" pitchFamily="34" charset="0"/>
              </a:rPr>
              <a:t>If an actor addresses the audience directly or moves through the arch and off the stage, this is called “breaking the fourth wall”.</a:t>
            </a:r>
          </a:p>
          <a:p>
            <a:endParaRPr lang="en-GB">
              <a:latin typeface="Calibri" pitchFamily="34" charset="0"/>
            </a:endParaRPr>
          </a:p>
        </p:txBody>
      </p:sp>
      <p:sp>
        <p:nvSpPr>
          <p:cNvPr id="13" name="Rounded Rectangle 12"/>
          <p:cNvSpPr/>
          <p:nvPr/>
        </p:nvSpPr>
        <p:spPr>
          <a:xfrm>
            <a:off x="6011863" y="5949950"/>
            <a:ext cx="2808287" cy="503238"/>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dirty="0"/>
              <a:t>Shakespeare in production</a:t>
            </a:r>
          </a:p>
        </p:txBody>
      </p:sp>
      <p:sp>
        <p:nvSpPr>
          <p:cNvPr id="14" name="L-Shape 13"/>
          <p:cNvSpPr/>
          <p:nvPr/>
        </p:nvSpPr>
        <p:spPr>
          <a:xfrm flipH="1">
            <a:off x="7661275" y="931863"/>
            <a:ext cx="1000125" cy="2214562"/>
          </a:xfrm>
          <a:prstGeom prst="corner">
            <a:avLst>
              <a:gd name="adj1" fmla="val 12623"/>
              <a:gd name="adj2" fmla="val 14294"/>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5" name="Rectangle 14"/>
          <p:cNvSpPr/>
          <p:nvPr/>
        </p:nvSpPr>
        <p:spPr>
          <a:xfrm>
            <a:off x="4067175" y="836613"/>
            <a:ext cx="4600575" cy="117475"/>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6" name="L-Shape 15"/>
          <p:cNvSpPr/>
          <p:nvPr/>
        </p:nvSpPr>
        <p:spPr>
          <a:xfrm>
            <a:off x="4073525" y="954088"/>
            <a:ext cx="1079500" cy="2214562"/>
          </a:xfrm>
          <a:prstGeom prst="corner">
            <a:avLst>
              <a:gd name="adj1" fmla="val 11639"/>
              <a:gd name="adj2" fmla="val 12325"/>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6394" name="TextBox 16"/>
          <p:cNvSpPr txBox="1">
            <a:spLocks noChangeArrowheads="1"/>
          </p:cNvSpPr>
          <p:nvPr/>
        </p:nvSpPr>
        <p:spPr bwMode="auto">
          <a:xfrm>
            <a:off x="6011863" y="1692275"/>
            <a:ext cx="860425" cy="369888"/>
          </a:xfrm>
          <a:prstGeom prst="rect">
            <a:avLst/>
          </a:prstGeom>
          <a:noFill/>
          <a:ln w="9525">
            <a:noFill/>
            <a:miter lim="800000"/>
            <a:headEnd/>
            <a:tailEnd/>
          </a:ln>
        </p:spPr>
        <p:txBody>
          <a:bodyPr>
            <a:spAutoFit/>
          </a:bodyPr>
          <a:lstStyle/>
          <a:p>
            <a:r>
              <a:rPr lang="en-GB" b="1">
                <a:latin typeface="Calibri" pitchFamily="34" charset="0"/>
              </a:rPr>
              <a:t>STAGE</a:t>
            </a:r>
          </a:p>
        </p:txBody>
      </p:sp>
      <p:sp>
        <p:nvSpPr>
          <p:cNvPr id="21" name="Block Arc 20"/>
          <p:cNvSpPr/>
          <p:nvPr/>
        </p:nvSpPr>
        <p:spPr>
          <a:xfrm flipV="1">
            <a:off x="4067175" y="2565400"/>
            <a:ext cx="4600575" cy="1493838"/>
          </a:xfrm>
          <a:prstGeom prst="blockArc">
            <a:avLst>
              <a:gd name="adj1" fmla="val 10756998"/>
              <a:gd name="adj2" fmla="val 50716"/>
              <a:gd name="adj3" fmla="val 8815"/>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solidFill>
                <a:schemeClr val="tx1"/>
              </a:solidFill>
            </a:endParaRPr>
          </a:p>
        </p:txBody>
      </p:sp>
      <p:sp>
        <p:nvSpPr>
          <p:cNvPr id="16396" name="TextBox 21"/>
          <p:cNvSpPr txBox="1">
            <a:spLocks noChangeArrowheads="1"/>
          </p:cNvSpPr>
          <p:nvPr/>
        </p:nvSpPr>
        <p:spPr bwMode="auto">
          <a:xfrm>
            <a:off x="5962650" y="3282950"/>
            <a:ext cx="958850" cy="368300"/>
          </a:xfrm>
          <a:prstGeom prst="rect">
            <a:avLst/>
          </a:prstGeom>
          <a:noFill/>
          <a:ln w="9525">
            <a:noFill/>
            <a:miter lim="800000"/>
            <a:headEnd/>
            <a:tailEnd/>
          </a:ln>
        </p:spPr>
        <p:txBody>
          <a:bodyPr>
            <a:spAutoFit/>
          </a:bodyPr>
          <a:lstStyle/>
          <a:p>
            <a:r>
              <a:rPr lang="en-GB" b="1">
                <a:latin typeface="Calibri" pitchFamily="34" charset="0"/>
              </a:rPr>
              <a:t>APRON</a:t>
            </a:r>
          </a:p>
        </p:txBody>
      </p:sp>
      <p:sp>
        <p:nvSpPr>
          <p:cNvPr id="23" name="Rectangle 22"/>
          <p:cNvSpPr/>
          <p:nvPr/>
        </p:nvSpPr>
        <p:spPr>
          <a:xfrm>
            <a:off x="4689475" y="4305300"/>
            <a:ext cx="3463925" cy="4318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b="1" dirty="0">
                <a:solidFill>
                  <a:schemeClr val="tx1"/>
                </a:solidFill>
              </a:rPr>
              <a:t>AUDIENCE</a:t>
            </a:r>
          </a:p>
        </p:txBody>
      </p:sp>
      <p:sp>
        <p:nvSpPr>
          <p:cNvPr id="24" name="Rectangle 23"/>
          <p:cNvSpPr/>
          <p:nvPr/>
        </p:nvSpPr>
        <p:spPr>
          <a:xfrm>
            <a:off x="4171950" y="4941888"/>
            <a:ext cx="4392613" cy="431800"/>
          </a:xfrm>
          <a:prstGeom prst="rect">
            <a:avLst/>
          </a:prstGeom>
          <a:solidFill>
            <a:srgbClr val="FFC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b="1" dirty="0">
                <a:solidFill>
                  <a:schemeClr val="tx1"/>
                </a:solidFill>
              </a:rPr>
              <a:t>AUDIENCE</a:t>
            </a:r>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7" name="Rectangle 6"/>
          <p:cNvSpPr/>
          <p:nvPr/>
        </p:nvSpPr>
        <p:spPr>
          <a:xfrm>
            <a:off x="179388" y="188913"/>
            <a:ext cx="8785225" cy="6480175"/>
          </a:xfrm>
          <a:prstGeom prst="rect">
            <a:avLst/>
          </a:prstGeom>
          <a:ln w="76200"/>
        </p:spPr>
        <p:style>
          <a:lnRef idx="2">
            <a:schemeClr val="dk1"/>
          </a:lnRef>
          <a:fillRef idx="1">
            <a:schemeClr val="lt1"/>
          </a:fillRef>
          <a:effectRef idx="0">
            <a:schemeClr val="dk1"/>
          </a:effectRef>
          <a:fontRef idx="minor">
            <a:schemeClr val="dk1"/>
          </a:fontRef>
        </p:style>
        <p:txBody>
          <a:bodyPr anchor="ctr"/>
          <a:lstStyle/>
          <a:p>
            <a:pPr fontAlgn="auto">
              <a:spcBef>
                <a:spcPts val="0"/>
              </a:spcBef>
              <a:spcAft>
                <a:spcPts val="0"/>
              </a:spcAft>
              <a:defRPr/>
            </a:pPr>
            <a:r>
              <a:rPr lang="en-GB" dirty="0"/>
              <a:t> </a:t>
            </a:r>
          </a:p>
        </p:txBody>
      </p:sp>
      <p:sp>
        <p:nvSpPr>
          <p:cNvPr id="9" name="Rounded Rectangle 8"/>
          <p:cNvSpPr/>
          <p:nvPr/>
        </p:nvSpPr>
        <p:spPr>
          <a:xfrm>
            <a:off x="369888" y="404813"/>
            <a:ext cx="2689225" cy="503237"/>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sz="2400" b="1" dirty="0"/>
              <a:t>Open thrust</a:t>
            </a:r>
          </a:p>
        </p:txBody>
      </p:sp>
      <p:pic>
        <p:nvPicPr>
          <p:cNvPr id="17412" name="Picture 11"/>
          <p:cNvPicPr>
            <a:picLocks noChangeAspect="1"/>
          </p:cNvPicPr>
          <p:nvPr/>
        </p:nvPicPr>
        <p:blipFill>
          <a:blip r:embed="rId2"/>
          <a:srcRect/>
          <a:stretch>
            <a:fillRect/>
          </a:stretch>
        </p:blipFill>
        <p:spPr bwMode="auto">
          <a:xfrm>
            <a:off x="369888" y="5734050"/>
            <a:ext cx="881062" cy="877888"/>
          </a:xfrm>
          <a:prstGeom prst="rect">
            <a:avLst/>
          </a:prstGeom>
          <a:noFill/>
          <a:ln w="9525">
            <a:noFill/>
            <a:miter lim="800000"/>
            <a:headEnd/>
            <a:tailEnd/>
          </a:ln>
        </p:spPr>
      </p:pic>
      <p:sp>
        <p:nvSpPr>
          <p:cNvPr id="19" name="Rounded Rectangle 18"/>
          <p:cNvSpPr/>
          <p:nvPr/>
        </p:nvSpPr>
        <p:spPr>
          <a:xfrm>
            <a:off x="6011863" y="5949950"/>
            <a:ext cx="2808287" cy="503238"/>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dirty="0"/>
              <a:t>Shakespeare in production</a:t>
            </a:r>
          </a:p>
        </p:txBody>
      </p:sp>
      <p:sp>
        <p:nvSpPr>
          <p:cNvPr id="2" name="Frame 1"/>
          <p:cNvSpPr/>
          <p:nvPr/>
        </p:nvSpPr>
        <p:spPr>
          <a:xfrm>
            <a:off x="4500563" y="1276350"/>
            <a:ext cx="3384550" cy="2519363"/>
          </a:xfrm>
          <a:prstGeom prst="frame">
            <a:avLst>
              <a:gd name="adj1" fmla="val 4640"/>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solidFill>
                <a:schemeClr val="tx1"/>
              </a:solidFill>
            </a:endParaRPr>
          </a:p>
        </p:txBody>
      </p:sp>
      <p:sp>
        <p:nvSpPr>
          <p:cNvPr id="4" name="Rectangle 3"/>
          <p:cNvSpPr/>
          <p:nvPr/>
        </p:nvSpPr>
        <p:spPr>
          <a:xfrm>
            <a:off x="4427538" y="3933825"/>
            <a:ext cx="3529012" cy="1150938"/>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b="1" dirty="0">
                <a:solidFill>
                  <a:schemeClr val="tx1"/>
                </a:solidFill>
              </a:rPr>
              <a:t>AUDIENCE</a:t>
            </a:r>
          </a:p>
        </p:txBody>
      </p:sp>
      <p:sp>
        <p:nvSpPr>
          <p:cNvPr id="10" name="Rectangle 9"/>
          <p:cNvSpPr/>
          <p:nvPr/>
        </p:nvSpPr>
        <p:spPr>
          <a:xfrm>
            <a:off x="3703638" y="836613"/>
            <a:ext cx="4956175" cy="439737"/>
          </a:xfrm>
          <a:prstGeom prst="rect">
            <a:avLst/>
          </a:prstGeom>
          <a:pattFill prst="wdUpDiag">
            <a:fgClr>
              <a:schemeClr val="tx1"/>
            </a:fgClr>
            <a:bgClr>
              <a:schemeClr val="bg1"/>
            </a:bgClr>
          </a:patt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p>
        </p:txBody>
      </p:sp>
      <p:sp>
        <p:nvSpPr>
          <p:cNvPr id="17417" name="TextBox 20"/>
          <p:cNvSpPr txBox="1">
            <a:spLocks noChangeArrowheads="1"/>
          </p:cNvSpPr>
          <p:nvPr/>
        </p:nvSpPr>
        <p:spPr bwMode="auto">
          <a:xfrm>
            <a:off x="5762625" y="2276475"/>
            <a:ext cx="858838" cy="369888"/>
          </a:xfrm>
          <a:prstGeom prst="rect">
            <a:avLst/>
          </a:prstGeom>
          <a:noFill/>
          <a:ln w="9525">
            <a:noFill/>
            <a:miter lim="800000"/>
            <a:headEnd/>
            <a:tailEnd/>
          </a:ln>
        </p:spPr>
        <p:txBody>
          <a:bodyPr>
            <a:spAutoFit/>
          </a:bodyPr>
          <a:lstStyle/>
          <a:p>
            <a:r>
              <a:rPr lang="en-GB" b="1">
                <a:latin typeface="Calibri" pitchFamily="34" charset="0"/>
              </a:rPr>
              <a:t>STAGE</a:t>
            </a:r>
          </a:p>
        </p:txBody>
      </p:sp>
      <p:sp>
        <p:nvSpPr>
          <p:cNvPr id="17418" name="TextBox 21"/>
          <p:cNvSpPr txBox="1">
            <a:spLocks noChangeArrowheads="1"/>
          </p:cNvSpPr>
          <p:nvPr/>
        </p:nvSpPr>
        <p:spPr bwMode="auto">
          <a:xfrm>
            <a:off x="5788025" y="871538"/>
            <a:ext cx="728663" cy="369887"/>
          </a:xfrm>
          <a:prstGeom prst="rect">
            <a:avLst/>
          </a:prstGeom>
          <a:solidFill>
            <a:schemeClr val="bg1"/>
          </a:solidFill>
          <a:ln w="9525">
            <a:noFill/>
            <a:miter lim="800000"/>
            <a:headEnd/>
            <a:tailEnd/>
          </a:ln>
        </p:spPr>
        <p:txBody>
          <a:bodyPr>
            <a:spAutoFit/>
          </a:bodyPr>
          <a:lstStyle/>
          <a:p>
            <a:r>
              <a:rPr lang="en-GB" b="1">
                <a:latin typeface="Calibri" pitchFamily="34" charset="0"/>
              </a:rPr>
              <a:t>WALL</a:t>
            </a:r>
          </a:p>
        </p:txBody>
      </p:sp>
      <p:sp>
        <p:nvSpPr>
          <p:cNvPr id="23" name="Rectangle 22"/>
          <p:cNvSpPr/>
          <p:nvPr/>
        </p:nvSpPr>
        <p:spPr>
          <a:xfrm rot="16200000">
            <a:off x="2663031" y="2316957"/>
            <a:ext cx="2657475" cy="576262"/>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b="1" dirty="0">
                <a:solidFill>
                  <a:schemeClr val="tx1"/>
                </a:solidFill>
              </a:rPr>
              <a:t>AUDIENCE</a:t>
            </a:r>
          </a:p>
        </p:txBody>
      </p:sp>
      <p:sp>
        <p:nvSpPr>
          <p:cNvPr id="24" name="Rectangle 23"/>
          <p:cNvSpPr/>
          <p:nvPr/>
        </p:nvSpPr>
        <p:spPr>
          <a:xfrm rot="16200000" flipV="1">
            <a:off x="7028656" y="2313782"/>
            <a:ext cx="2651125" cy="576262"/>
          </a:xfrm>
          <a:prstGeom prst="rect">
            <a:avLst/>
          </a:prstGeom>
          <a:solidFill>
            <a:srgbClr val="00B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b="1" dirty="0">
                <a:solidFill>
                  <a:schemeClr val="tx1"/>
                </a:solidFill>
              </a:rPr>
              <a:t>AUDIENCE</a:t>
            </a:r>
          </a:p>
        </p:txBody>
      </p:sp>
      <p:sp>
        <p:nvSpPr>
          <p:cNvPr id="17421" name="TextBox 24"/>
          <p:cNvSpPr txBox="1">
            <a:spLocks noChangeArrowheads="1"/>
          </p:cNvSpPr>
          <p:nvPr/>
        </p:nvSpPr>
        <p:spPr bwMode="auto">
          <a:xfrm>
            <a:off x="369888" y="1055688"/>
            <a:ext cx="3265487" cy="4802187"/>
          </a:xfrm>
          <a:prstGeom prst="rect">
            <a:avLst/>
          </a:prstGeom>
          <a:noFill/>
          <a:ln w="9525">
            <a:noFill/>
            <a:miter lim="800000"/>
            <a:headEnd/>
            <a:tailEnd/>
          </a:ln>
        </p:spPr>
        <p:txBody>
          <a:bodyPr>
            <a:spAutoFit/>
          </a:bodyPr>
          <a:lstStyle/>
          <a:p>
            <a:r>
              <a:rPr lang="en-GB">
                <a:latin typeface="Calibri" pitchFamily="34" charset="0"/>
              </a:rPr>
              <a:t>This type of stage extends out into the audience, who are seated on three sides. It allows the performance to be viewed from different perspectives.</a:t>
            </a:r>
          </a:p>
          <a:p>
            <a:endParaRPr lang="en-GB">
              <a:latin typeface="Calibri" pitchFamily="34" charset="0"/>
            </a:endParaRPr>
          </a:p>
          <a:p>
            <a:r>
              <a:rPr lang="en-GB">
                <a:latin typeface="Calibri" pitchFamily="34" charset="0"/>
              </a:rPr>
              <a:t>The open thrust creates a more intimate experience than the proscenium arch and makes it easier for the actors to interact with the audience.</a:t>
            </a:r>
          </a:p>
          <a:p>
            <a:endParaRPr lang="en-GB">
              <a:latin typeface="Calibri" pitchFamily="34" charset="0"/>
            </a:endParaRPr>
          </a:p>
          <a:p>
            <a:r>
              <a:rPr lang="en-GB">
                <a:latin typeface="Calibri" pitchFamily="34" charset="0"/>
              </a:rPr>
              <a:t>Shakespeare’s </a:t>
            </a:r>
            <a:r>
              <a:rPr lang="en-GB" b="1">
                <a:solidFill>
                  <a:srgbClr val="00B050"/>
                </a:solidFill>
                <a:latin typeface="Calibri" pitchFamily="34" charset="0"/>
              </a:rPr>
              <a:t>Globe Theatre </a:t>
            </a:r>
            <a:r>
              <a:rPr lang="en-GB">
                <a:latin typeface="Calibri" pitchFamily="34" charset="0"/>
              </a:rPr>
              <a:t>is a thrust stage. Many of his plays were written with this type of staging in mind and were first performed in this way.</a:t>
            </a:r>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7" name="Rectangle 6"/>
          <p:cNvSpPr/>
          <p:nvPr/>
        </p:nvSpPr>
        <p:spPr>
          <a:xfrm>
            <a:off x="200025" y="198438"/>
            <a:ext cx="8785225" cy="6480175"/>
          </a:xfrm>
          <a:prstGeom prst="rect">
            <a:avLst/>
          </a:prstGeom>
          <a:ln w="76200"/>
        </p:spPr>
        <p:style>
          <a:lnRef idx="2">
            <a:schemeClr val="dk1"/>
          </a:lnRef>
          <a:fillRef idx="1">
            <a:schemeClr val="lt1"/>
          </a:fillRef>
          <a:effectRef idx="0">
            <a:schemeClr val="dk1"/>
          </a:effectRef>
          <a:fontRef idx="minor">
            <a:schemeClr val="dk1"/>
          </a:fontRef>
        </p:style>
        <p:txBody>
          <a:bodyPr anchor="ctr"/>
          <a:lstStyle/>
          <a:p>
            <a:pPr fontAlgn="auto">
              <a:spcBef>
                <a:spcPts val="0"/>
              </a:spcBef>
              <a:spcAft>
                <a:spcPts val="0"/>
              </a:spcAft>
              <a:defRPr/>
            </a:pPr>
            <a:r>
              <a:rPr lang="en-GB" dirty="0"/>
              <a:t> </a:t>
            </a:r>
          </a:p>
        </p:txBody>
      </p:sp>
      <p:sp>
        <p:nvSpPr>
          <p:cNvPr id="9" name="Rounded Rectangle 8"/>
          <p:cNvSpPr/>
          <p:nvPr/>
        </p:nvSpPr>
        <p:spPr>
          <a:xfrm>
            <a:off x="369888" y="404813"/>
            <a:ext cx="2689225" cy="503237"/>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sz="2400" b="1" dirty="0"/>
              <a:t>In-the-round</a:t>
            </a:r>
          </a:p>
        </p:txBody>
      </p:sp>
      <p:pic>
        <p:nvPicPr>
          <p:cNvPr id="18436" name="Picture 11"/>
          <p:cNvPicPr>
            <a:picLocks noChangeAspect="1"/>
          </p:cNvPicPr>
          <p:nvPr/>
        </p:nvPicPr>
        <p:blipFill>
          <a:blip r:embed="rId3"/>
          <a:srcRect/>
          <a:stretch>
            <a:fillRect/>
          </a:stretch>
        </p:blipFill>
        <p:spPr bwMode="auto">
          <a:xfrm>
            <a:off x="369888" y="5759450"/>
            <a:ext cx="881062" cy="877888"/>
          </a:xfrm>
          <a:prstGeom prst="rect">
            <a:avLst/>
          </a:prstGeom>
          <a:noFill/>
          <a:ln w="9525">
            <a:noFill/>
            <a:miter lim="800000"/>
            <a:headEnd/>
            <a:tailEnd/>
          </a:ln>
        </p:spPr>
      </p:pic>
      <p:sp>
        <p:nvSpPr>
          <p:cNvPr id="10" name="Rounded Rectangle 9"/>
          <p:cNvSpPr/>
          <p:nvPr/>
        </p:nvSpPr>
        <p:spPr>
          <a:xfrm>
            <a:off x="6011863" y="5949950"/>
            <a:ext cx="2808287" cy="503238"/>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dirty="0"/>
              <a:t>Shakespeare in production</a:t>
            </a:r>
          </a:p>
        </p:txBody>
      </p:sp>
      <p:sp>
        <p:nvSpPr>
          <p:cNvPr id="13" name="Frame 12"/>
          <p:cNvSpPr/>
          <p:nvPr/>
        </p:nvSpPr>
        <p:spPr>
          <a:xfrm>
            <a:off x="4738688" y="1544638"/>
            <a:ext cx="3255962" cy="2747962"/>
          </a:xfrm>
          <a:prstGeom prst="frame">
            <a:avLst>
              <a:gd name="adj1" fmla="val 4640"/>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a:solidFill>
                <a:schemeClr val="tx1"/>
              </a:solidFill>
            </a:endParaRPr>
          </a:p>
        </p:txBody>
      </p:sp>
      <p:sp>
        <p:nvSpPr>
          <p:cNvPr id="14" name="Rectangle 13"/>
          <p:cNvSpPr/>
          <p:nvPr/>
        </p:nvSpPr>
        <p:spPr>
          <a:xfrm rot="16200000">
            <a:off x="2975769" y="2585244"/>
            <a:ext cx="2657475" cy="576263"/>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b="1" dirty="0">
                <a:solidFill>
                  <a:schemeClr val="tx1"/>
                </a:solidFill>
              </a:rPr>
              <a:t>AUDIENCE</a:t>
            </a:r>
          </a:p>
        </p:txBody>
      </p:sp>
      <p:sp>
        <p:nvSpPr>
          <p:cNvPr id="15" name="Rectangle 14"/>
          <p:cNvSpPr/>
          <p:nvPr/>
        </p:nvSpPr>
        <p:spPr>
          <a:xfrm rot="16200000" flipV="1">
            <a:off x="7077869" y="2582069"/>
            <a:ext cx="2651125" cy="576263"/>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b="1" dirty="0">
                <a:solidFill>
                  <a:schemeClr val="tx1"/>
                </a:solidFill>
              </a:rPr>
              <a:t>AUDIENCE</a:t>
            </a:r>
          </a:p>
        </p:txBody>
      </p:sp>
      <p:sp>
        <p:nvSpPr>
          <p:cNvPr id="16" name="Rectangle 15"/>
          <p:cNvSpPr/>
          <p:nvPr/>
        </p:nvSpPr>
        <p:spPr>
          <a:xfrm>
            <a:off x="4638675" y="4508500"/>
            <a:ext cx="3455988" cy="576263"/>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b="1" dirty="0">
                <a:solidFill>
                  <a:schemeClr val="tx1"/>
                </a:solidFill>
              </a:rPr>
              <a:t>AUDIENCE</a:t>
            </a:r>
          </a:p>
        </p:txBody>
      </p:sp>
      <p:sp>
        <p:nvSpPr>
          <p:cNvPr id="17" name="Rectangle 16"/>
          <p:cNvSpPr/>
          <p:nvPr/>
        </p:nvSpPr>
        <p:spPr>
          <a:xfrm>
            <a:off x="4649788" y="781050"/>
            <a:ext cx="3455987" cy="576263"/>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GB" b="1" dirty="0">
                <a:solidFill>
                  <a:schemeClr val="tx1"/>
                </a:solidFill>
              </a:rPr>
              <a:t>AUDIENCE</a:t>
            </a:r>
          </a:p>
        </p:txBody>
      </p:sp>
      <p:sp>
        <p:nvSpPr>
          <p:cNvPr id="18443" name="TextBox 17"/>
          <p:cNvSpPr txBox="1">
            <a:spLocks noChangeArrowheads="1"/>
          </p:cNvSpPr>
          <p:nvPr/>
        </p:nvSpPr>
        <p:spPr bwMode="auto">
          <a:xfrm>
            <a:off x="369888" y="1055688"/>
            <a:ext cx="3481387" cy="4802187"/>
          </a:xfrm>
          <a:prstGeom prst="rect">
            <a:avLst/>
          </a:prstGeom>
          <a:noFill/>
          <a:ln w="9525">
            <a:noFill/>
            <a:miter lim="800000"/>
            <a:headEnd/>
            <a:tailEnd/>
          </a:ln>
        </p:spPr>
        <p:txBody>
          <a:bodyPr>
            <a:spAutoFit/>
          </a:bodyPr>
          <a:lstStyle/>
          <a:p>
            <a:r>
              <a:rPr lang="en-GB">
                <a:latin typeface="Calibri" pitchFamily="34" charset="0"/>
              </a:rPr>
              <a:t>In theatre-in-the-round, the audience surrounds the stage on all sides.</a:t>
            </a:r>
          </a:p>
          <a:p>
            <a:endParaRPr lang="en-GB">
              <a:latin typeface="Calibri" pitchFamily="34" charset="0"/>
            </a:endParaRPr>
          </a:p>
          <a:p>
            <a:r>
              <a:rPr lang="en-GB">
                <a:latin typeface="Calibri" pitchFamily="34" charset="0"/>
              </a:rPr>
              <a:t>When plays are staged in-the-round, the actors have nowhere to hide. They can be seen from all directions and have many opportunities to directly engage with the audience.</a:t>
            </a:r>
          </a:p>
          <a:p>
            <a:endParaRPr lang="en-GB">
              <a:latin typeface="Calibri" pitchFamily="34" charset="0"/>
            </a:endParaRPr>
          </a:p>
          <a:p>
            <a:r>
              <a:rPr lang="en-GB">
                <a:latin typeface="Calibri" pitchFamily="34" charset="0"/>
              </a:rPr>
              <a:t>Members of the audience can also clearly see one another as they watch. This kind of staging is ideal for productions that aim to remind audiences of the artifice of the theatre experience.</a:t>
            </a:r>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792</TotalTime>
  <Words>593</Words>
  <Application>Microsoft Macintosh PowerPoint</Application>
  <PresentationFormat>On-screen Show (4:3)</PresentationFormat>
  <Paragraphs>74</Paragraphs>
  <Slides>5</Slides>
  <Notes>2</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PowerPoint Presentation</vt:lpstr>
      <vt:lpstr>PowerPoint Presentation</vt:lpstr>
      <vt:lpstr>PowerPoint Presentation</vt:lpstr>
      <vt:lpstr>PowerPoint Presentation</vt:lpstr>
      <vt:lpstr>PowerPoint Presentation</vt:lpstr>
    </vt:vector>
  </TitlesOfParts>
  <Company>TSL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Amass, Helen</dc:creator>
  <cp:lastModifiedBy>Sandra Effinger</cp:lastModifiedBy>
  <cp:revision>64</cp:revision>
  <dcterms:created xsi:type="dcterms:W3CDTF">2013-08-02T13:19:59Z</dcterms:created>
  <dcterms:modified xsi:type="dcterms:W3CDTF">2017-09-16T15:22:37Z</dcterms:modified>
</cp:coreProperties>
</file>