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257" r:id="rId3"/>
    <p:sldId id="258" r:id="rId4"/>
    <p:sldId id="259" r:id="rId5"/>
    <p:sldId id="261"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29" d="100"/>
          <a:sy n="129" d="100"/>
        </p:scale>
        <p:origin x="-186"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54D2734-0AEB-4BEC-BF98-350CD41DDBDA}" type="datetimeFigureOut">
              <a:rPr lang="en-GB"/>
              <a:pPr>
                <a:defRPr/>
              </a:pPr>
              <a:t>18/11/2013</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D9487A46-74D6-43C1-99F8-FA7592E5FC96}"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C80748D4-208F-416D-B8A8-79E057550C69}" type="datetimeFigureOut">
              <a:rPr lang="en-GB"/>
              <a:pPr>
                <a:defRPr/>
              </a:pPr>
              <a:t>18/11/2013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215778D-B4B5-483E-A488-20F8D6FDCF7F}"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63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63ED74-C004-4B99-A6C7-9C0CA57A3717}" type="slidenum">
              <a:rPr lang="en-GB"/>
              <a:pPr fontAlgn="base">
                <a:spcBef>
                  <a:spcPct val="0"/>
                </a:spcBef>
                <a:spcAft>
                  <a:spcPct val="0"/>
                </a:spcAft>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p:cNvSpPr>
            <a:spLocks noGrp="1" noRot="1" noChangeAspect="1"/>
          </p:cNvSpPr>
          <p:nvPr>
            <p:ph type="sldImg"/>
          </p:nvPr>
        </p:nvSpPr>
        <p:spPr bwMode="auto">
          <a:noFill/>
          <a:ln>
            <a:solidFill>
              <a:srgbClr val="000000"/>
            </a:solidFill>
            <a:miter lim="800000"/>
            <a:headEnd/>
            <a:tailEnd/>
          </a:ln>
        </p:spPr>
      </p:sp>
      <p:sp>
        <p:nvSpPr>
          <p:cNvPr id="20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20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FEA903F-8991-4E47-B684-C4377EA6B696}" type="slidenum">
              <a:rPr lang="en-GB"/>
              <a:pPr fontAlgn="base">
                <a:spcBef>
                  <a:spcPct val="0"/>
                </a:spcBef>
                <a:spcAft>
                  <a:spcPct val="0"/>
                </a:spcAft>
              </a:pPr>
              <a:t>4</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20C6030E-E2E3-4230-A6D2-A3F8D2AE2B08}"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7FB52681-D81A-4350-A0F7-2EEBFB00423C}"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B33B40E2-13BB-4209-B823-3F701631FFDF}"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14DBD0E-A37D-4470-AD61-91357639FBD8}"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53B72C84-E25F-4580-9E25-53ED2FEB7188}"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5EFE1752-B9C2-48EC-B093-753FED4A2026}"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99E4865-5F78-445E-A5A7-A32393140D00}"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1243A20C-EB46-45AD-9346-9B327CD4DEB6}"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52C6AC20-5EB4-4574-8985-0957D3945171}" type="datetimeFigureOut">
              <a:rPr lang="en-GB"/>
              <a:pPr>
                <a:defRPr/>
              </a:pPr>
              <a:t>18/11/2013</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B9B45CB-6A08-439C-8FD1-8E5BB8F65049}"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2C9CA8F9-97B3-48B3-AC6B-D824D525F9EA}" type="datetimeFigureOut">
              <a:rPr lang="en-GB"/>
              <a:pPr>
                <a:defRPr/>
              </a:pPr>
              <a:t>18/11/2013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044FF829-95C3-43A5-AA91-E673A113CC2B}"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6E124282-7618-41AA-801A-3F8C31A1F2DF}" type="datetimeFigureOut">
              <a:rPr lang="en-GB"/>
              <a:pPr>
                <a:defRPr/>
              </a:pPr>
              <a:t>18/11/2013</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52771D41-7143-40D1-91E8-5EFF79AFD740}"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19992D8D-8738-4B33-8E56-8E7E89EA97A2}" type="datetimeFigureOut">
              <a:rPr lang="en-GB"/>
              <a:pPr>
                <a:defRPr/>
              </a:pPr>
              <a:t>18/11/2013</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861F212A-6821-4CB5-938B-02A70F34DB88}"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7836CE0-2B32-4634-AC3F-22C96FC5A57C}" type="datetimeFigureOut">
              <a:rPr lang="en-GB"/>
              <a:pPr>
                <a:defRPr/>
              </a:pPr>
              <a:t>18/11/2013</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E4E2DF36-A0BF-4344-9708-43113D3B7757}"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E19EE502-0D66-4F14-8B33-549E3BECC1B2}" type="datetimeFigureOut">
              <a:rPr lang="en-GB"/>
              <a:pPr>
                <a:defRPr/>
              </a:pPr>
              <a:t>18/11/2013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33A0B157-6804-414B-BA2F-FABFB98802D4}"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1D5FA82-C8E9-4294-A3E0-7A69008D0921}" type="datetimeFigureOut">
              <a:rPr lang="en-GB"/>
              <a:pPr>
                <a:defRPr/>
              </a:pPr>
              <a:t>18/11/2013</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DAEB2EF3-FAC5-4F20-A682-6DB998FA9D09}"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2880434-A3AA-41F9-8332-15078DECA2F4}" type="datetimeFigureOut">
              <a:rPr lang="en-GB"/>
              <a:pPr>
                <a:defRPr/>
              </a:pPr>
              <a:t>18/11/2013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CE28253A-4306-4DE8-B852-E6094CD239D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7" name="Rectangle 6"/>
          <p:cNvSpPr/>
          <p:nvPr/>
        </p:nvSpPr>
        <p:spPr>
          <a:xfrm>
            <a:off x="157163"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Costume</a:t>
            </a:r>
            <a:endParaRPr lang="en-GB" sz="2400" b="1" dirty="0"/>
          </a:p>
        </p:txBody>
      </p:sp>
      <p:sp>
        <p:nvSpPr>
          <p:cNvPr id="11" name="Rounded Rectangle 10"/>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endParaRPr lang="en-GB" dirty="0"/>
          </a:p>
        </p:txBody>
      </p:sp>
      <p:pic>
        <p:nvPicPr>
          <p:cNvPr id="15365" name="Picture 11"/>
          <p:cNvPicPr>
            <a:picLocks noChangeAspect="1"/>
          </p:cNvPicPr>
          <p:nvPr/>
        </p:nvPicPr>
        <p:blipFill>
          <a:blip r:embed="rId3"/>
          <a:srcRect/>
          <a:stretch>
            <a:fillRect/>
          </a:stretch>
        </p:blipFill>
        <p:spPr bwMode="auto">
          <a:xfrm>
            <a:off x="369888" y="5734050"/>
            <a:ext cx="881062" cy="877888"/>
          </a:xfrm>
          <a:prstGeom prst="rect">
            <a:avLst/>
          </a:prstGeom>
          <a:noFill/>
          <a:ln w="9525">
            <a:noFill/>
            <a:miter lim="800000"/>
            <a:headEnd/>
            <a:tailEnd/>
          </a:ln>
        </p:spPr>
      </p:pic>
      <p:sp>
        <p:nvSpPr>
          <p:cNvPr id="10" name="TextBox 9"/>
          <p:cNvSpPr txBox="1"/>
          <p:nvPr/>
        </p:nvSpPr>
        <p:spPr>
          <a:xfrm>
            <a:off x="323850" y="981075"/>
            <a:ext cx="4760913" cy="5035550"/>
          </a:xfrm>
          <a:prstGeom prst="rect">
            <a:avLst/>
          </a:prstGeom>
          <a:noFill/>
        </p:spPr>
        <p:txBody>
          <a:bodyPr>
            <a:spAutoFit/>
          </a:bodyPr>
          <a:lstStyle/>
          <a:p>
            <a:r>
              <a:rPr lang="en-GB">
                <a:latin typeface="Calibri" pitchFamily="34" charset="0"/>
              </a:rPr>
              <a:t>Clothes help us to express who we are. Directors and costume designers think carefully about how to interpret a character. Costume is used to help communicate that interpretation to the audience. </a:t>
            </a:r>
          </a:p>
          <a:p>
            <a:endParaRPr lang="en-GB">
              <a:latin typeface="Calibri" pitchFamily="34" charset="0"/>
            </a:endParaRPr>
          </a:p>
          <a:p>
            <a:r>
              <a:rPr lang="en-GB">
                <a:latin typeface="Calibri" pitchFamily="34" charset="0"/>
              </a:rPr>
              <a:t>When talking about costume, it can be useful to consider some of the following things:</a:t>
            </a:r>
          </a:p>
          <a:p>
            <a:endParaRPr lang="en-GB">
              <a:latin typeface="Calibri" pitchFamily="34" charset="0"/>
            </a:endParaRPr>
          </a:p>
          <a:p>
            <a:pPr>
              <a:buFont typeface="Arial" charset="0"/>
              <a:buChar char="•"/>
            </a:pPr>
            <a:r>
              <a:rPr lang="en-GB">
                <a:latin typeface="Calibri" pitchFamily="34" charset="0"/>
              </a:rPr>
              <a:t> Is the design </a:t>
            </a:r>
            <a:r>
              <a:rPr lang="en-GB" b="1">
                <a:solidFill>
                  <a:srgbClr val="FF0000"/>
                </a:solidFill>
                <a:latin typeface="Calibri" pitchFamily="34" charset="0"/>
              </a:rPr>
              <a:t>traditional</a:t>
            </a:r>
            <a:r>
              <a:rPr lang="en-GB">
                <a:latin typeface="Calibri" pitchFamily="34" charset="0"/>
              </a:rPr>
              <a:t> or </a:t>
            </a:r>
            <a:r>
              <a:rPr lang="en-GB" b="1">
                <a:solidFill>
                  <a:srgbClr val="FF0000"/>
                </a:solidFill>
                <a:latin typeface="Calibri" pitchFamily="34" charset="0"/>
              </a:rPr>
              <a:t>modern</a:t>
            </a:r>
            <a:r>
              <a:rPr lang="en-GB">
                <a:latin typeface="Calibri" pitchFamily="34" charset="0"/>
              </a:rPr>
              <a:t>? Do the clothes evoke a certain </a:t>
            </a:r>
            <a:r>
              <a:rPr lang="en-GB" b="1">
                <a:solidFill>
                  <a:srgbClr val="FF0000"/>
                </a:solidFill>
                <a:latin typeface="Calibri" pitchFamily="34" charset="0"/>
              </a:rPr>
              <a:t>time period</a:t>
            </a:r>
            <a:r>
              <a:rPr lang="en-GB">
                <a:latin typeface="Calibri" pitchFamily="34" charset="0"/>
              </a:rPr>
              <a:t>?</a:t>
            </a:r>
          </a:p>
          <a:p>
            <a:pPr>
              <a:buFont typeface="Arial" charset="0"/>
              <a:buChar char="•"/>
            </a:pPr>
            <a:r>
              <a:rPr lang="en-GB">
                <a:latin typeface="Calibri" pitchFamily="34" charset="0"/>
              </a:rPr>
              <a:t> What </a:t>
            </a:r>
            <a:r>
              <a:rPr lang="en-GB" b="1">
                <a:solidFill>
                  <a:srgbClr val="FF0000"/>
                </a:solidFill>
                <a:latin typeface="Calibri" pitchFamily="34" charset="0"/>
              </a:rPr>
              <a:t>colours</a:t>
            </a:r>
            <a:r>
              <a:rPr lang="en-GB">
                <a:latin typeface="Calibri" pitchFamily="34" charset="0"/>
              </a:rPr>
              <a:t> are used? What do these colours make you think of?</a:t>
            </a:r>
          </a:p>
          <a:p>
            <a:pPr>
              <a:buFont typeface="Arial" charset="0"/>
              <a:buChar char="•"/>
            </a:pPr>
            <a:r>
              <a:rPr lang="en-GB">
                <a:latin typeface="Calibri" pitchFamily="34" charset="0"/>
              </a:rPr>
              <a:t> Is the character in </a:t>
            </a:r>
            <a:r>
              <a:rPr lang="en-GB" b="1">
                <a:solidFill>
                  <a:srgbClr val="FF0000"/>
                </a:solidFill>
                <a:latin typeface="Calibri" pitchFamily="34" charset="0"/>
              </a:rPr>
              <a:t>uniform</a:t>
            </a:r>
            <a:r>
              <a:rPr lang="en-GB">
                <a:latin typeface="Calibri" pitchFamily="34" charset="0"/>
              </a:rPr>
              <a:t> or wearing their own clothes? Are they in </a:t>
            </a:r>
            <a:r>
              <a:rPr lang="en-GB" b="1">
                <a:solidFill>
                  <a:srgbClr val="FF0000"/>
                </a:solidFill>
                <a:latin typeface="Calibri" pitchFamily="34" charset="0"/>
              </a:rPr>
              <a:t>disguise</a:t>
            </a:r>
            <a:r>
              <a:rPr lang="en-GB">
                <a:latin typeface="Calibri" pitchFamily="34" charset="0"/>
              </a:rPr>
              <a:t>?</a:t>
            </a:r>
          </a:p>
          <a:p>
            <a:pPr>
              <a:buFont typeface="Arial" charset="0"/>
              <a:buChar char="•"/>
            </a:pPr>
            <a:r>
              <a:rPr lang="en-GB">
                <a:latin typeface="Calibri" pitchFamily="34" charset="0"/>
              </a:rPr>
              <a:t> Are two or more characters dressed similarly? If so, what else might they have in common?</a:t>
            </a:r>
          </a:p>
          <a:p>
            <a:pPr>
              <a:buFont typeface="Arial" charset="0"/>
              <a:buChar char="•"/>
            </a:pPr>
            <a:endParaRPr lang="en-GB">
              <a:latin typeface="Calibri" pitchFamily="34" charset="0"/>
            </a:endParaRPr>
          </a:p>
        </p:txBody>
      </p:sp>
      <p:sp>
        <p:nvSpPr>
          <p:cNvPr id="21" name="TextBox 20"/>
          <p:cNvSpPr txBox="1"/>
          <p:nvPr/>
        </p:nvSpPr>
        <p:spPr>
          <a:xfrm>
            <a:off x="5220072" y="406203"/>
            <a:ext cx="3508443" cy="5355312"/>
          </a:xfrm>
          <a:prstGeom prst="rect">
            <a:avLst/>
          </a:prstGeom>
          <a:noFill/>
          <a:ln w="38100">
            <a:solidFill>
              <a:srgbClr val="FF0000"/>
            </a:solidFill>
            <a:prstDash val="sysDash"/>
          </a:ln>
        </p:spPr>
        <p:txBody>
          <a:bodyPr>
            <a:spAutoFit/>
          </a:bodyPr>
          <a:lstStyle/>
          <a:p>
            <a:pPr algn="ctr" fontAlgn="auto">
              <a:spcBef>
                <a:spcPts val="0"/>
              </a:spcBef>
              <a:spcAft>
                <a:spcPts val="0"/>
              </a:spcAft>
              <a:defRPr/>
            </a:pPr>
            <a:r>
              <a:rPr lang="en-GB" b="1" u="sng" dirty="0">
                <a:latin typeface="+mn-lt"/>
              </a:rPr>
              <a:t>Colour symbolism</a:t>
            </a:r>
          </a:p>
          <a:p>
            <a:pPr fontAlgn="auto">
              <a:spcBef>
                <a:spcPts val="0"/>
              </a:spcBef>
              <a:spcAft>
                <a:spcPts val="0"/>
              </a:spcAft>
              <a:defRPr/>
            </a:pPr>
            <a:endParaRPr lang="en-GB" dirty="0">
              <a:latin typeface="+mn-lt"/>
            </a:endParaRPr>
          </a:p>
          <a:p>
            <a:pPr fontAlgn="auto">
              <a:spcBef>
                <a:spcPts val="0"/>
              </a:spcBef>
              <a:spcAft>
                <a:spcPts val="0"/>
              </a:spcAft>
              <a:defRPr/>
            </a:pPr>
            <a:r>
              <a:rPr lang="en-GB" dirty="0">
                <a:latin typeface="+mn-lt"/>
              </a:rPr>
              <a:t>Colour can be used to make powerful statements. Certain colours evoke characteristics or emotions and can be used to give clues about a character. </a:t>
            </a:r>
          </a:p>
          <a:p>
            <a:pPr fontAlgn="auto">
              <a:spcBef>
                <a:spcPts val="0"/>
              </a:spcBef>
              <a:spcAft>
                <a:spcPts val="0"/>
              </a:spcAft>
              <a:defRPr/>
            </a:pPr>
            <a:endParaRPr lang="en-GB" dirty="0">
              <a:latin typeface="+mn-lt"/>
            </a:endParaRPr>
          </a:p>
          <a:p>
            <a:pPr fontAlgn="auto">
              <a:spcBef>
                <a:spcPts val="0"/>
              </a:spcBef>
              <a:spcAft>
                <a:spcPts val="0"/>
              </a:spcAft>
              <a:defRPr/>
            </a:pPr>
            <a:r>
              <a:rPr lang="en-GB" dirty="0">
                <a:latin typeface="+mn-lt"/>
              </a:rPr>
              <a:t>For example, the colour </a:t>
            </a:r>
            <a:r>
              <a:rPr lang="en-GB" b="1" dirty="0">
                <a:ln>
                  <a:solidFill>
                    <a:schemeClr val="tx1"/>
                  </a:solidFill>
                </a:ln>
                <a:solidFill>
                  <a:schemeClr val="bg1"/>
                </a:solidFill>
                <a:latin typeface="+mn-lt"/>
              </a:rPr>
              <a:t>white</a:t>
            </a:r>
            <a:r>
              <a:rPr lang="en-GB" dirty="0">
                <a:latin typeface="+mn-lt"/>
              </a:rPr>
              <a:t> is widely associated with purity, innocence, and goodness. The colour </a:t>
            </a:r>
            <a:r>
              <a:rPr lang="en-GB" b="1" dirty="0">
                <a:solidFill>
                  <a:srgbClr val="FF0000"/>
                </a:solidFill>
                <a:latin typeface="+mn-lt"/>
              </a:rPr>
              <a:t>red</a:t>
            </a:r>
            <a:r>
              <a:rPr lang="en-GB" dirty="0">
                <a:latin typeface="+mn-lt"/>
              </a:rPr>
              <a:t> often symbolises passion or confidence. </a:t>
            </a:r>
            <a:r>
              <a:rPr lang="en-GB" b="1" dirty="0">
                <a:latin typeface="+mn-lt"/>
              </a:rPr>
              <a:t>Black</a:t>
            </a:r>
            <a:r>
              <a:rPr lang="en-GB" dirty="0">
                <a:latin typeface="+mn-lt"/>
              </a:rPr>
              <a:t> is worn for mourning and may be associated with evil. </a:t>
            </a:r>
            <a:r>
              <a:rPr lang="en-GB" b="1" dirty="0">
                <a:solidFill>
                  <a:srgbClr val="00B050"/>
                </a:solidFill>
                <a:latin typeface="+mn-lt"/>
              </a:rPr>
              <a:t>Green</a:t>
            </a:r>
            <a:r>
              <a:rPr lang="en-GB" dirty="0">
                <a:latin typeface="+mn-lt"/>
              </a:rPr>
              <a:t> and </a:t>
            </a:r>
            <a:r>
              <a:rPr lang="en-GB" b="1" dirty="0">
                <a:solidFill>
                  <a:schemeClr val="accent6">
                    <a:lumMod val="50000"/>
                  </a:schemeClr>
                </a:solidFill>
                <a:latin typeface="+mn-lt"/>
              </a:rPr>
              <a:t>brown</a:t>
            </a:r>
            <a:r>
              <a:rPr lang="en-GB" dirty="0">
                <a:latin typeface="+mn-lt"/>
              </a:rPr>
              <a:t> can be used to emphasise a connection to nature, while </a:t>
            </a:r>
            <a:r>
              <a:rPr lang="en-GB" b="1" dirty="0">
                <a:solidFill>
                  <a:srgbClr val="0070C0"/>
                </a:solidFill>
                <a:latin typeface="+mn-lt"/>
              </a:rPr>
              <a:t>blue</a:t>
            </a:r>
            <a:r>
              <a:rPr lang="en-GB" dirty="0">
                <a:latin typeface="+mn-lt"/>
              </a:rPr>
              <a:t> might connect a character to water or air.</a:t>
            </a:r>
          </a:p>
          <a:p>
            <a:pPr fontAlgn="auto">
              <a:spcBef>
                <a:spcPts val="0"/>
              </a:spcBef>
              <a:spcAft>
                <a:spcPts val="0"/>
              </a:spcAft>
              <a:defRPr/>
            </a:pPr>
            <a:endParaRPr lang="en-GB" dirty="0">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Rectangle 6"/>
          <p:cNvSpPr/>
          <p:nvPr/>
        </p:nvSpPr>
        <p:spPr>
          <a:xfrm>
            <a:off x="203200" y="165100"/>
            <a:ext cx="8785225" cy="6481763"/>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32654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Set design and props</a:t>
            </a:r>
            <a:endParaRPr lang="en-GB" sz="2400" b="1" dirty="0"/>
          </a:p>
        </p:txBody>
      </p:sp>
      <p:sp>
        <p:nvSpPr>
          <p:cNvPr id="17412" name="TextBox 5"/>
          <p:cNvSpPr txBox="1">
            <a:spLocks noChangeArrowheads="1"/>
          </p:cNvSpPr>
          <p:nvPr/>
        </p:nvSpPr>
        <p:spPr bwMode="auto">
          <a:xfrm>
            <a:off x="369888" y="1073150"/>
            <a:ext cx="4633912" cy="4760913"/>
          </a:xfrm>
          <a:prstGeom prst="rect">
            <a:avLst/>
          </a:prstGeom>
          <a:noFill/>
          <a:ln w="9525">
            <a:noFill/>
            <a:miter lim="800000"/>
            <a:headEnd/>
            <a:tailEnd/>
          </a:ln>
        </p:spPr>
        <p:txBody>
          <a:bodyPr>
            <a:spAutoFit/>
          </a:bodyPr>
          <a:lstStyle/>
          <a:p>
            <a:r>
              <a:rPr lang="en-GB">
                <a:latin typeface="Calibri" pitchFamily="34" charset="0"/>
              </a:rPr>
              <a:t>A set is used to communicate the mood or atmosphere of a play, but it also needs to be functional. Set design must allow enough space for all of the action to take place and must accommodate any special features required by the script, such as </a:t>
            </a:r>
            <a:r>
              <a:rPr lang="en-GB" b="1">
                <a:solidFill>
                  <a:srgbClr val="FFC000"/>
                </a:solidFill>
                <a:latin typeface="Calibri" pitchFamily="34" charset="0"/>
              </a:rPr>
              <a:t>trap doors</a:t>
            </a:r>
            <a:r>
              <a:rPr lang="en-GB">
                <a:latin typeface="Calibri" pitchFamily="34" charset="0"/>
              </a:rPr>
              <a:t>, </a:t>
            </a:r>
            <a:r>
              <a:rPr lang="en-GB" b="1">
                <a:solidFill>
                  <a:srgbClr val="FFC000"/>
                </a:solidFill>
                <a:latin typeface="Calibri" pitchFamily="34" charset="0"/>
              </a:rPr>
              <a:t>balconies</a:t>
            </a:r>
            <a:r>
              <a:rPr lang="en-GB">
                <a:latin typeface="Calibri" pitchFamily="34" charset="0"/>
              </a:rPr>
              <a:t> or </a:t>
            </a:r>
            <a:r>
              <a:rPr lang="en-GB" b="1">
                <a:solidFill>
                  <a:srgbClr val="FFC000"/>
                </a:solidFill>
                <a:latin typeface="Calibri" pitchFamily="34" charset="0"/>
              </a:rPr>
              <a:t>staircases</a:t>
            </a:r>
            <a:r>
              <a:rPr lang="en-GB">
                <a:latin typeface="Calibri" pitchFamily="34" charset="0"/>
              </a:rPr>
              <a:t>.</a:t>
            </a:r>
          </a:p>
          <a:p>
            <a:endParaRPr lang="en-GB">
              <a:latin typeface="Calibri" pitchFamily="34" charset="0"/>
            </a:endParaRPr>
          </a:p>
          <a:p>
            <a:r>
              <a:rPr lang="en-GB">
                <a:latin typeface="Calibri" pitchFamily="34" charset="0"/>
              </a:rPr>
              <a:t>A set may evoke a certain </a:t>
            </a:r>
            <a:r>
              <a:rPr lang="en-GB" b="1">
                <a:solidFill>
                  <a:srgbClr val="FFC000"/>
                </a:solidFill>
                <a:latin typeface="Calibri" pitchFamily="34" charset="0"/>
              </a:rPr>
              <a:t>time period</a:t>
            </a:r>
            <a:r>
              <a:rPr lang="en-GB">
                <a:latin typeface="Calibri" pitchFamily="34" charset="0"/>
              </a:rPr>
              <a:t>, </a:t>
            </a:r>
            <a:r>
              <a:rPr lang="en-GB" b="1">
                <a:solidFill>
                  <a:srgbClr val="FFC000"/>
                </a:solidFill>
                <a:latin typeface="Calibri" pitchFamily="34" charset="0"/>
              </a:rPr>
              <a:t>location</a:t>
            </a:r>
            <a:r>
              <a:rPr lang="en-GB">
                <a:latin typeface="Calibri" pitchFamily="34" charset="0"/>
              </a:rPr>
              <a:t> or </a:t>
            </a:r>
            <a:r>
              <a:rPr lang="en-GB" b="1">
                <a:solidFill>
                  <a:srgbClr val="FFC000"/>
                </a:solidFill>
                <a:latin typeface="Calibri" pitchFamily="34" charset="0"/>
              </a:rPr>
              <a:t>design movement</a:t>
            </a:r>
            <a:r>
              <a:rPr lang="en-GB">
                <a:latin typeface="Calibri" pitchFamily="34" charset="0"/>
              </a:rPr>
              <a:t>. It may be </a:t>
            </a:r>
            <a:r>
              <a:rPr lang="en-GB" b="1">
                <a:solidFill>
                  <a:srgbClr val="FFC000"/>
                </a:solidFill>
                <a:latin typeface="Calibri" pitchFamily="34" charset="0"/>
              </a:rPr>
              <a:t>realistic</a:t>
            </a:r>
            <a:r>
              <a:rPr lang="en-GB">
                <a:latin typeface="Calibri" pitchFamily="34" charset="0"/>
              </a:rPr>
              <a:t> or </a:t>
            </a:r>
            <a:r>
              <a:rPr lang="en-GB" b="1">
                <a:solidFill>
                  <a:srgbClr val="FFC000"/>
                </a:solidFill>
                <a:latin typeface="Calibri" pitchFamily="34" charset="0"/>
              </a:rPr>
              <a:t>abstract</a:t>
            </a:r>
            <a:r>
              <a:rPr lang="en-GB">
                <a:latin typeface="Calibri" pitchFamily="34" charset="0"/>
              </a:rPr>
              <a:t>.</a:t>
            </a:r>
          </a:p>
          <a:p>
            <a:endParaRPr lang="en-GB">
              <a:latin typeface="Calibri" pitchFamily="34" charset="0"/>
            </a:endParaRPr>
          </a:p>
          <a:p>
            <a:r>
              <a:rPr lang="en-GB">
                <a:latin typeface="Calibri" pitchFamily="34" charset="0"/>
              </a:rPr>
              <a:t>Objects used on stage are called </a:t>
            </a:r>
            <a:r>
              <a:rPr lang="en-GB" b="1">
                <a:solidFill>
                  <a:srgbClr val="FFC000"/>
                </a:solidFill>
                <a:latin typeface="Calibri" pitchFamily="34" charset="0"/>
              </a:rPr>
              <a:t>props</a:t>
            </a:r>
            <a:r>
              <a:rPr lang="en-GB">
                <a:latin typeface="Calibri" pitchFamily="34" charset="0"/>
              </a:rPr>
              <a:t>. Very few props were used in Shakespeare’s time. However, there are certain items, such as swords, daggers and letters, that are essential to the plot.  </a:t>
            </a:r>
          </a:p>
        </p:txBody>
      </p:sp>
      <p:sp>
        <p:nvSpPr>
          <p:cNvPr id="13" name="Rounded Rectangle 12"/>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endParaRPr lang="en-GB" dirty="0"/>
          </a:p>
        </p:txBody>
      </p:sp>
      <p:sp>
        <p:nvSpPr>
          <p:cNvPr id="17414" name="TextBox 7"/>
          <p:cNvSpPr txBox="1">
            <a:spLocks noChangeArrowheads="1"/>
          </p:cNvSpPr>
          <p:nvPr/>
        </p:nvSpPr>
        <p:spPr bwMode="auto">
          <a:xfrm>
            <a:off x="5076825" y="549275"/>
            <a:ext cx="3671888" cy="4800600"/>
          </a:xfrm>
          <a:prstGeom prst="rect">
            <a:avLst/>
          </a:prstGeom>
          <a:noFill/>
          <a:ln w="38100">
            <a:solidFill>
              <a:srgbClr val="FFC000"/>
            </a:solidFill>
            <a:prstDash val="sysDash"/>
            <a:miter lim="800000"/>
            <a:headEnd/>
            <a:tailEnd/>
          </a:ln>
        </p:spPr>
        <p:txBody>
          <a:bodyPr>
            <a:spAutoFit/>
          </a:bodyPr>
          <a:lstStyle/>
          <a:p>
            <a:pPr algn="ctr"/>
            <a:r>
              <a:rPr lang="en-GB" b="1" u="sng">
                <a:latin typeface="Calibri" pitchFamily="34" charset="0"/>
              </a:rPr>
              <a:t>Looking for symbols</a:t>
            </a:r>
            <a:endParaRPr lang="en-GB">
              <a:latin typeface="Calibri" pitchFamily="34" charset="0"/>
            </a:endParaRPr>
          </a:p>
          <a:p>
            <a:pPr algn="ctr"/>
            <a:endParaRPr lang="en-GB" b="1" u="sng">
              <a:latin typeface="Calibri" pitchFamily="34" charset="0"/>
            </a:endParaRPr>
          </a:p>
          <a:p>
            <a:r>
              <a:rPr lang="en-GB">
                <a:latin typeface="Calibri" pitchFamily="34" charset="0"/>
              </a:rPr>
              <a:t>Objects on the stage may be </a:t>
            </a:r>
            <a:r>
              <a:rPr lang="en-GB" b="1">
                <a:solidFill>
                  <a:srgbClr val="FFC000"/>
                </a:solidFill>
                <a:latin typeface="Calibri" pitchFamily="34" charset="0"/>
              </a:rPr>
              <a:t>symbolic</a:t>
            </a:r>
            <a:r>
              <a:rPr lang="en-GB">
                <a:latin typeface="Calibri" pitchFamily="34" charset="0"/>
              </a:rPr>
              <a:t>. This means that they stand for or represent something. This could be an </a:t>
            </a:r>
            <a:r>
              <a:rPr lang="en-GB" b="1">
                <a:solidFill>
                  <a:srgbClr val="FFC000"/>
                </a:solidFill>
                <a:latin typeface="Calibri" pitchFamily="34" charset="0"/>
              </a:rPr>
              <a:t>abstract concept</a:t>
            </a:r>
            <a:r>
              <a:rPr lang="en-GB">
                <a:latin typeface="Calibri" pitchFamily="34" charset="0"/>
              </a:rPr>
              <a:t>, such as love, which we cannot physically touch. For example, a bird in flight might symbolise freedom, while a skull can represent death or danger. </a:t>
            </a:r>
          </a:p>
          <a:p>
            <a:endParaRPr lang="en-GB">
              <a:latin typeface="Calibri" pitchFamily="34" charset="0"/>
            </a:endParaRPr>
          </a:p>
          <a:p>
            <a:r>
              <a:rPr lang="en-GB">
                <a:latin typeface="Calibri" pitchFamily="34" charset="0"/>
              </a:rPr>
              <a:t>Making sense of </a:t>
            </a:r>
            <a:r>
              <a:rPr lang="en-GB" b="1">
                <a:solidFill>
                  <a:srgbClr val="FFC000"/>
                </a:solidFill>
                <a:latin typeface="Calibri" pitchFamily="34" charset="0"/>
              </a:rPr>
              <a:t>symbols</a:t>
            </a:r>
            <a:r>
              <a:rPr lang="en-GB">
                <a:latin typeface="Calibri" pitchFamily="34" charset="0"/>
              </a:rPr>
              <a:t> can give us clues to the </a:t>
            </a:r>
            <a:r>
              <a:rPr lang="en-GB" b="1">
                <a:solidFill>
                  <a:srgbClr val="FFC000"/>
                </a:solidFill>
                <a:latin typeface="Calibri" pitchFamily="34" charset="0"/>
              </a:rPr>
              <a:t>themes</a:t>
            </a:r>
            <a:r>
              <a:rPr lang="en-GB">
                <a:latin typeface="Calibri" pitchFamily="34" charset="0"/>
              </a:rPr>
              <a:t> of the play and help us to gain a deeper understanding than if we only pay attention to the dialogue.</a:t>
            </a:r>
          </a:p>
          <a:p>
            <a:endParaRPr lang="en-GB">
              <a:latin typeface="Calibri" pitchFamily="34" charset="0"/>
            </a:endParaRPr>
          </a:p>
        </p:txBody>
      </p:sp>
      <p:pic>
        <p:nvPicPr>
          <p:cNvPr id="17415" name="Picture 9"/>
          <p:cNvPicPr>
            <a:picLocks noChangeAspect="1"/>
          </p:cNvPicPr>
          <p:nvPr/>
        </p:nvPicPr>
        <p:blipFill>
          <a:blip r:embed="rId2"/>
          <a:srcRect/>
          <a:stretch>
            <a:fillRect/>
          </a:stretch>
        </p:blipFill>
        <p:spPr bwMode="auto">
          <a:xfrm>
            <a:off x="369888" y="5732463"/>
            <a:ext cx="881062" cy="877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31226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Technical elements</a:t>
            </a:r>
            <a:endParaRPr lang="en-GB" sz="2400" b="1" dirty="0"/>
          </a:p>
        </p:txBody>
      </p:sp>
      <p:pic>
        <p:nvPicPr>
          <p:cNvPr id="18436"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9" name="Rounded Rectangle 18"/>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endParaRPr lang="en-GB" dirty="0"/>
          </a:p>
        </p:txBody>
      </p:sp>
      <p:sp>
        <p:nvSpPr>
          <p:cNvPr id="18438" name="TextBox 24"/>
          <p:cNvSpPr txBox="1">
            <a:spLocks noChangeArrowheads="1"/>
          </p:cNvSpPr>
          <p:nvPr/>
        </p:nvSpPr>
        <p:spPr bwMode="auto">
          <a:xfrm>
            <a:off x="369888" y="1055688"/>
            <a:ext cx="3697287" cy="4802187"/>
          </a:xfrm>
          <a:prstGeom prst="rect">
            <a:avLst/>
          </a:prstGeom>
          <a:noFill/>
          <a:ln w="9525">
            <a:noFill/>
            <a:miter lim="800000"/>
            <a:headEnd/>
            <a:tailEnd/>
          </a:ln>
        </p:spPr>
        <p:txBody>
          <a:bodyPr>
            <a:spAutoFit/>
          </a:bodyPr>
          <a:lstStyle/>
          <a:p>
            <a:r>
              <a:rPr lang="en-GB">
                <a:latin typeface="Calibri" pitchFamily="34" charset="0"/>
              </a:rPr>
              <a:t>The technical elements of a production include </a:t>
            </a:r>
            <a:r>
              <a:rPr lang="en-GB" b="1">
                <a:solidFill>
                  <a:srgbClr val="00B050"/>
                </a:solidFill>
                <a:latin typeface="Calibri" pitchFamily="34" charset="0"/>
              </a:rPr>
              <a:t>lighting</a:t>
            </a:r>
            <a:r>
              <a:rPr lang="en-GB">
                <a:latin typeface="Calibri" pitchFamily="34" charset="0"/>
              </a:rPr>
              <a:t>, </a:t>
            </a:r>
            <a:r>
              <a:rPr lang="en-GB" b="1">
                <a:solidFill>
                  <a:srgbClr val="00B050"/>
                </a:solidFill>
                <a:latin typeface="Calibri" pitchFamily="34" charset="0"/>
              </a:rPr>
              <a:t>special effects </a:t>
            </a:r>
            <a:r>
              <a:rPr lang="en-GB">
                <a:latin typeface="Calibri" pitchFamily="34" charset="0"/>
              </a:rPr>
              <a:t>and </a:t>
            </a:r>
            <a:r>
              <a:rPr lang="en-GB" b="1">
                <a:solidFill>
                  <a:srgbClr val="00B050"/>
                </a:solidFill>
                <a:latin typeface="Calibri" pitchFamily="34" charset="0"/>
              </a:rPr>
              <a:t>music</a:t>
            </a:r>
            <a:r>
              <a:rPr lang="en-GB">
                <a:latin typeface="Calibri" pitchFamily="34" charset="0"/>
              </a:rPr>
              <a:t>.</a:t>
            </a:r>
          </a:p>
          <a:p>
            <a:endParaRPr lang="en-GB">
              <a:latin typeface="Calibri" pitchFamily="34" charset="0"/>
            </a:endParaRPr>
          </a:p>
          <a:p>
            <a:r>
              <a:rPr lang="en-GB">
                <a:latin typeface="Calibri" pitchFamily="34" charset="0"/>
              </a:rPr>
              <a:t>In Shakespeare’s time, these were more limited than they are today. </a:t>
            </a:r>
            <a:r>
              <a:rPr lang="en-GB" b="1">
                <a:solidFill>
                  <a:srgbClr val="00B050"/>
                </a:solidFill>
                <a:latin typeface="Calibri" pitchFamily="34" charset="0"/>
              </a:rPr>
              <a:t>Sound effects </a:t>
            </a:r>
            <a:r>
              <a:rPr lang="en-GB">
                <a:latin typeface="Calibri" pitchFamily="34" charset="0"/>
              </a:rPr>
              <a:t>were created by </a:t>
            </a:r>
            <a:r>
              <a:rPr lang="en-GB" b="1">
                <a:solidFill>
                  <a:srgbClr val="00B050"/>
                </a:solidFill>
                <a:latin typeface="Calibri" pitchFamily="34" charset="0"/>
              </a:rPr>
              <a:t>musicians</a:t>
            </a:r>
            <a:r>
              <a:rPr lang="en-GB">
                <a:latin typeface="Calibri" pitchFamily="34" charset="0"/>
              </a:rPr>
              <a:t> and occasionally a </a:t>
            </a:r>
            <a:r>
              <a:rPr lang="en-GB" b="1">
                <a:solidFill>
                  <a:srgbClr val="00B050"/>
                </a:solidFill>
                <a:latin typeface="Calibri" pitchFamily="34" charset="0"/>
              </a:rPr>
              <a:t>cannon</a:t>
            </a:r>
            <a:r>
              <a:rPr lang="en-GB">
                <a:latin typeface="Calibri" pitchFamily="34" charset="0"/>
              </a:rPr>
              <a:t> would be used. All music was performed live on stage. </a:t>
            </a:r>
          </a:p>
          <a:p>
            <a:endParaRPr lang="en-GB">
              <a:latin typeface="Calibri" pitchFamily="34" charset="0"/>
            </a:endParaRPr>
          </a:p>
          <a:p>
            <a:r>
              <a:rPr lang="en-GB">
                <a:latin typeface="Calibri" pitchFamily="34" charset="0"/>
              </a:rPr>
              <a:t>Today, much more complicated effects can be achieved, especially in film. These can make a scene appear more real or more vivid. Music is still an important part of many productions.</a:t>
            </a:r>
          </a:p>
        </p:txBody>
      </p:sp>
      <p:sp>
        <p:nvSpPr>
          <p:cNvPr id="14" name="TextBox 13"/>
          <p:cNvSpPr txBox="1"/>
          <p:nvPr/>
        </p:nvSpPr>
        <p:spPr>
          <a:xfrm>
            <a:off x="4211638" y="404813"/>
            <a:ext cx="4464050" cy="5262562"/>
          </a:xfrm>
          <a:prstGeom prst="rect">
            <a:avLst/>
          </a:prstGeom>
          <a:noFill/>
          <a:ln w="38100">
            <a:solidFill>
              <a:srgbClr val="00B050"/>
            </a:solidFill>
            <a:prstDash val="sysDash"/>
          </a:ln>
        </p:spPr>
        <p:txBody>
          <a:bodyPr>
            <a:spAutoFit/>
          </a:bodyPr>
          <a:lstStyle/>
          <a:p>
            <a:pPr algn="ctr"/>
            <a:r>
              <a:rPr lang="en-GB" sz="1600" b="1" u="sng">
                <a:latin typeface="Calibri" pitchFamily="34" charset="0"/>
              </a:rPr>
              <a:t>Through the camera lens</a:t>
            </a:r>
          </a:p>
          <a:p>
            <a:pPr algn="ctr"/>
            <a:endParaRPr lang="en-GB" sz="1600">
              <a:latin typeface="Calibri" pitchFamily="34" charset="0"/>
            </a:endParaRPr>
          </a:p>
          <a:p>
            <a:r>
              <a:rPr lang="en-GB" sz="1600">
                <a:latin typeface="Calibri" pitchFamily="34" charset="0"/>
              </a:rPr>
              <a:t>Film directors make use of different camera shots and movements to direct the viewer’s attention.</a:t>
            </a:r>
          </a:p>
          <a:p>
            <a:endParaRPr lang="en-GB" sz="1600">
              <a:latin typeface="Calibri" pitchFamily="34" charset="0"/>
            </a:endParaRPr>
          </a:p>
          <a:p>
            <a:pPr>
              <a:buClr>
                <a:schemeClr val="tx1"/>
              </a:buClr>
              <a:buFont typeface="Arial" charset="0"/>
              <a:buChar char="•"/>
            </a:pPr>
            <a:r>
              <a:rPr lang="en-GB" sz="1600" b="1">
                <a:solidFill>
                  <a:srgbClr val="00B050"/>
                </a:solidFill>
                <a:latin typeface="Calibri" pitchFamily="34" charset="0"/>
              </a:rPr>
              <a:t> Long shot: </a:t>
            </a:r>
            <a:r>
              <a:rPr lang="en-GB" sz="1600">
                <a:latin typeface="Calibri" pitchFamily="34" charset="0"/>
              </a:rPr>
              <a:t>The subject of the shot takes up most of the frame height.</a:t>
            </a:r>
          </a:p>
          <a:p>
            <a:pPr>
              <a:buClr>
                <a:schemeClr val="tx1"/>
              </a:buClr>
              <a:buFont typeface="Arial" charset="0"/>
              <a:buChar char="•"/>
            </a:pPr>
            <a:r>
              <a:rPr lang="en-GB" sz="1600" b="1">
                <a:solidFill>
                  <a:srgbClr val="00B050"/>
                </a:solidFill>
                <a:latin typeface="Calibri" pitchFamily="34" charset="0"/>
              </a:rPr>
              <a:t> Mid shot: </a:t>
            </a:r>
            <a:r>
              <a:rPr lang="en-GB" sz="1600">
                <a:latin typeface="Calibri" pitchFamily="34" charset="0"/>
              </a:rPr>
              <a:t>Shot from medium distance, shows part of the subject but gives the impression of showing the whole.</a:t>
            </a:r>
          </a:p>
          <a:p>
            <a:pPr>
              <a:buClr>
                <a:schemeClr val="tx1"/>
              </a:buClr>
              <a:buFont typeface="Arial" charset="0"/>
              <a:buChar char="•"/>
            </a:pPr>
            <a:r>
              <a:rPr lang="en-GB" sz="1600" b="1">
                <a:solidFill>
                  <a:srgbClr val="00B050"/>
                </a:solidFill>
                <a:latin typeface="Calibri" pitchFamily="34" charset="0"/>
              </a:rPr>
              <a:t> Close up: </a:t>
            </a:r>
            <a:r>
              <a:rPr lang="en-GB" sz="1600">
                <a:latin typeface="Calibri" pitchFamily="34" charset="0"/>
              </a:rPr>
              <a:t>One part of the subject takes up most of the frame. Used to emphasise details.</a:t>
            </a:r>
          </a:p>
          <a:p>
            <a:pPr>
              <a:buClr>
                <a:schemeClr val="tx1"/>
              </a:buClr>
              <a:buFont typeface="Arial" charset="0"/>
              <a:buChar char="•"/>
            </a:pPr>
            <a:r>
              <a:rPr lang="en-GB" sz="1600" b="1">
                <a:solidFill>
                  <a:srgbClr val="00B050"/>
                </a:solidFill>
                <a:latin typeface="Calibri" pitchFamily="34" charset="0"/>
              </a:rPr>
              <a:t> Pan:</a:t>
            </a:r>
            <a:r>
              <a:rPr lang="en-GB" sz="1600" b="1">
                <a:latin typeface="Calibri" pitchFamily="34" charset="0"/>
              </a:rPr>
              <a:t> </a:t>
            </a:r>
            <a:r>
              <a:rPr lang="en-GB" sz="1600">
                <a:latin typeface="Calibri" pitchFamily="34" charset="0"/>
              </a:rPr>
              <a:t>Camera moves horizontally left or right from a fixed point.</a:t>
            </a:r>
          </a:p>
          <a:p>
            <a:pPr>
              <a:buClr>
                <a:schemeClr val="tx1"/>
              </a:buClr>
              <a:buFont typeface="Arial" charset="0"/>
              <a:buChar char="•"/>
            </a:pPr>
            <a:r>
              <a:rPr lang="en-GB" sz="1600" b="1">
                <a:solidFill>
                  <a:srgbClr val="00B050"/>
                </a:solidFill>
                <a:latin typeface="Calibri" pitchFamily="34" charset="0"/>
              </a:rPr>
              <a:t> Tilt:</a:t>
            </a:r>
            <a:r>
              <a:rPr lang="en-GB" sz="1600" b="1">
                <a:latin typeface="Calibri" pitchFamily="34" charset="0"/>
              </a:rPr>
              <a:t> </a:t>
            </a:r>
            <a:r>
              <a:rPr lang="en-GB" sz="1600">
                <a:latin typeface="Calibri" pitchFamily="34" charset="0"/>
              </a:rPr>
              <a:t>Camera moves vertically up or down from a fixed point.</a:t>
            </a:r>
          </a:p>
          <a:p>
            <a:pPr>
              <a:buClr>
                <a:schemeClr val="tx1"/>
              </a:buClr>
              <a:buFont typeface="Arial" charset="0"/>
              <a:buChar char="•"/>
            </a:pPr>
            <a:r>
              <a:rPr lang="en-GB" sz="1600" b="1">
                <a:solidFill>
                  <a:srgbClr val="00B050"/>
                </a:solidFill>
                <a:latin typeface="Calibri" pitchFamily="34" charset="0"/>
              </a:rPr>
              <a:t> Tracking: </a:t>
            </a:r>
            <a:r>
              <a:rPr lang="en-GB" sz="1600">
                <a:latin typeface="Calibri" pitchFamily="34" charset="0"/>
              </a:rPr>
              <a:t>The camera is not fixed, but travels to follow an actor or action.</a:t>
            </a:r>
          </a:p>
          <a:p>
            <a:pPr>
              <a:buClr>
                <a:schemeClr val="tx1"/>
              </a:buClr>
              <a:buFont typeface="Arial" charset="0"/>
              <a:buChar char="•"/>
            </a:pPr>
            <a:r>
              <a:rPr lang="en-GB" sz="1600" b="1">
                <a:solidFill>
                  <a:srgbClr val="00B050"/>
                </a:solidFill>
                <a:latin typeface="Calibri" pitchFamily="34" charset="0"/>
              </a:rPr>
              <a:t> Zooming: </a:t>
            </a:r>
            <a:r>
              <a:rPr lang="en-GB" sz="1600">
                <a:latin typeface="Calibri" pitchFamily="34" charset="0"/>
              </a:rPr>
              <a:t>A refocusing of the camera lens to give the illusion of moving closer to or further away from something.</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Rectangle 6"/>
          <p:cNvSpPr/>
          <p:nvPr/>
        </p:nvSpPr>
        <p:spPr>
          <a:xfrm>
            <a:off x="200025" y="198438"/>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sp>
        <p:nvSpPr>
          <p:cNvPr id="9" name="Rounded Rectangle 8"/>
          <p:cNvSpPr/>
          <p:nvPr/>
        </p:nvSpPr>
        <p:spPr>
          <a:xfrm>
            <a:off x="369888" y="404813"/>
            <a:ext cx="2689225"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Interpretation</a:t>
            </a:r>
            <a:endParaRPr lang="en-GB" sz="2400" b="1" dirty="0"/>
          </a:p>
        </p:txBody>
      </p:sp>
      <p:pic>
        <p:nvPicPr>
          <p:cNvPr id="19460" name="Picture 11"/>
          <p:cNvPicPr>
            <a:picLocks noChangeAspect="1"/>
          </p:cNvPicPr>
          <p:nvPr/>
        </p:nvPicPr>
        <p:blipFill>
          <a:blip r:embed="rId3"/>
          <a:srcRect/>
          <a:stretch>
            <a:fillRect/>
          </a:stretch>
        </p:blipFill>
        <p:spPr bwMode="auto">
          <a:xfrm>
            <a:off x="369888" y="5759450"/>
            <a:ext cx="881062" cy="877888"/>
          </a:xfrm>
          <a:prstGeom prst="rect">
            <a:avLst/>
          </a:prstGeom>
          <a:noFill/>
          <a:ln w="9525">
            <a:noFill/>
            <a:miter lim="800000"/>
            <a:headEnd/>
            <a:tailEnd/>
          </a:ln>
        </p:spPr>
      </p:pic>
      <p:sp>
        <p:nvSpPr>
          <p:cNvPr id="10" name="Rounded Rectangle 9"/>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endParaRPr lang="en-GB" dirty="0"/>
          </a:p>
        </p:txBody>
      </p:sp>
      <p:sp>
        <p:nvSpPr>
          <p:cNvPr id="19462" name="TextBox 17"/>
          <p:cNvSpPr txBox="1">
            <a:spLocks noChangeArrowheads="1"/>
          </p:cNvSpPr>
          <p:nvPr/>
        </p:nvSpPr>
        <p:spPr bwMode="auto">
          <a:xfrm>
            <a:off x="369888" y="1055688"/>
            <a:ext cx="4489450" cy="4802187"/>
          </a:xfrm>
          <a:prstGeom prst="rect">
            <a:avLst/>
          </a:prstGeom>
          <a:noFill/>
          <a:ln w="9525">
            <a:noFill/>
            <a:miter lim="800000"/>
            <a:headEnd/>
            <a:tailEnd/>
          </a:ln>
        </p:spPr>
        <p:txBody>
          <a:bodyPr>
            <a:spAutoFit/>
          </a:bodyPr>
          <a:lstStyle/>
          <a:p>
            <a:r>
              <a:rPr lang="en-GB">
                <a:latin typeface="Calibri" pitchFamily="34" charset="0"/>
              </a:rPr>
              <a:t>Any production of Shakespeare will be a </a:t>
            </a:r>
            <a:r>
              <a:rPr lang="en-GB" b="1">
                <a:solidFill>
                  <a:srgbClr val="00B0F0"/>
                </a:solidFill>
                <a:latin typeface="Calibri" pitchFamily="34" charset="0"/>
              </a:rPr>
              <a:t>unique interpretation </a:t>
            </a:r>
            <a:r>
              <a:rPr lang="en-GB">
                <a:latin typeface="Calibri" pitchFamily="34" charset="0"/>
              </a:rPr>
              <a:t>of his work. This means that the director will be conveying his or her own understanding of Shakespeare’s ideas. Directors may also attempt to communicate a </a:t>
            </a:r>
            <a:r>
              <a:rPr lang="en-GB" b="1">
                <a:solidFill>
                  <a:srgbClr val="00B0F0"/>
                </a:solidFill>
                <a:latin typeface="Calibri" pitchFamily="34" charset="0"/>
              </a:rPr>
              <a:t>social</a:t>
            </a:r>
            <a:r>
              <a:rPr lang="en-GB">
                <a:latin typeface="Calibri" pitchFamily="34" charset="0"/>
              </a:rPr>
              <a:t> or </a:t>
            </a:r>
            <a:r>
              <a:rPr lang="en-GB" b="1">
                <a:solidFill>
                  <a:srgbClr val="00B0F0"/>
                </a:solidFill>
                <a:latin typeface="Calibri" pitchFamily="34" charset="0"/>
              </a:rPr>
              <a:t>political</a:t>
            </a:r>
            <a:r>
              <a:rPr lang="en-GB">
                <a:latin typeface="Calibri" pitchFamily="34" charset="0"/>
              </a:rPr>
              <a:t> message.</a:t>
            </a:r>
          </a:p>
          <a:p>
            <a:endParaRPr lang="en-GB">
              <a:latin typeface="Calibri" pitchFamily="34" charset="0"/>
            </a:endParaRPr>
          </a:p>
          <a:p>
            <a:r>
              <a:rPr lang="en-GB" b="1">
                <a:solidFill>
                  <a:srgbClr val="00B0F0"/>
                </a:solidFill>
                <a:latin typeface="Calibri" pitchFamily="34" charset="0"/>
              </a:rPr>
              <a:t>Characters</a:t>
            </a:r>
            <a:r>
              <a:rPr lang="en-GB">
                <a:latin typeface="Calibri" pitchFamily="34" charset="0"/>
              </a:rPr>
              <a:t> and their </a:t>
            </a:r>
            <a:r>
              <a:rPr lang="en-GB" b="1">
                <a:solidFill>
                  <a:srgbClr val="00B0F0"/>
                </a:solidFill>
                <a:latin typeface="Calibri" pitchFamily="34" charset="0"/>
              </a:rPr>
              <a:t>motivations</a:t>
            </a:r>
            <a:r>
              <a:rPr lang="en-GB">
                <a:latin typeface="Calibri" pitchFamily="34" charset="0"/>
              </a:rPr>
              <a:t> are often open to interpretation. Where one director might want to </a:t>
            </a:r>
            <a:r>
              <a:rPr lang="en-GB" b="1">
                <a:solidFill>
                  <a:srgbClr val="00B0F0"/>
                </a:solidFill>
                <a:latin typeface="Calibri" pitchFamily="34" charset="0"/>
              </a:rPr>
              <a:t>emphasise</a:t>
            </a:r>
            <a:r>
              <a:rPr lang="en-GB">
                <a:latin typeface="Calibri" pitchFamily="34" charset="0"/>
              </a:rPr>
              <a:t> the </a:t>
            </a:r>
            <a:r>
              <a:rPr lang="en-GB" b="1">
                <a:solidFill>
                  <a:srgbClr val="00B0F0"/>
                </a:solidFill>
                <a:latin typeface="Calibri" pitchFamily="34" charset="0"/>
              </a:rPr>
              <a:t>negative traits </a:t>
            </a:r>
            <a:r>
              <a:rPr lang="en-GB">
                <a:latin typeface="Calibri" pitchFamily="34" charset="0"/>
              </a:rPr>
              <a:t>of a character, another may choose to present the same character more </a:t>
            </a:r>
            <a:r>
              <a:rPr lang="en-GB" b="1">
                <a:solidFill>
                  <a:srgbClr val="00B0F0"/>
                </a:solidFill>
                <a:latin typeface="Calibri" pitchFamily="34" charset="0"/>
              </a:rPr>
              <a:t>sympathetically</a:t>
            </a:r>
            <a:r>
              <a:rPr lang="en-GB">
                <a:latin typeface="Calibri" pitchFamily="34" charset="0"/>
              </a:rPr>
              <a:t>. This can be achieved by cutting parts of the script and through costume choice. The way that an actor delivers lines or reacts to the performances of other actors is also important.</a:t>
            </a:r>
          </a:p>
        </p:txBody>
      </p:sp>
      <p:sp>
        <p:nvSpPr>
          <p:cNvPr id="8" name="TextBox 7"/>
          <p:cNvSpPr txBox="1"/>
          <p:nvPr/>
        </p:nvSpPr>
        <p:spPr>
          <a:xfrm>
            <a:off x="4906963" y="476250"/>
            <a:ext cx="3871912" cy="5133975"/>
          </a:xfrm>
          <a:prstGeom prst="rect">
            <a:avLst/>
          </a:prstGeom>
          <a:noFill/>
          <a:ln w="38100">
            <a:solidFill>
              <a:srgbClr val="00B0F0"/>
            </a:solidFill>
            <a:prstDash val="sysDash"/>
          </a:ln>
        </p:spPr>
        <p:txBody>
          <a:bodyPr>
            <a:spAutoFit/>
          </a:bodyPr>
          <a:lstStyle/>
          <a:p>
            <a:pPr algn="ctr"/>
            <a:r>
              <a:rPr lang="en-GB" sz="2000" b="1" u="sng">
                <a:latin typeface="Calibri" pitchFamily="34" charset="0"/>
              </a:rPr>
              <a:t>Inspired by Shakespeare</a:t>
            </a:r>
            <a:endParaRPr lang="en-GB" sz="2000">
              <a:latin typeface="Calibri" pitchFamily="34" charset="0"/>
            </a:endParaRPr>
          </a:p>
          <a:p>
            <a:pPr algn="ctr"/>
            <a:endParaRPr lang="en-GB" sz="2000" b="1" u="sng">
              <a:latin typeface="Calibri" pitchFamily="34" charset="0"/>
            </a:endParaRPr>
          </a:p>
          <a:p>
            <a:r>
              <a:rPr lang="en-GB">
                <a:latin typeface="Calibri" pitchFamily="34" charset="0"/>
              </a:rPr>
              <a:t>Sometimes, adaptations of Shakespeare can stretch the limits of interpretation. Here are some examples of films that use one of his plays as the basis for something new:</a:t>
            </a:r>
          </a:p>
          <a:p>
            <a:endParaRPr lang="en-GB">
              <a:latin typeface="Calibri" pitchFamily="34" charset="0"/>
            </a:endParaRPr>
          </a:p>
          <a:p>
            <a:pPr>
              <a:buClr>
                <a:schemeClr val="tx1"/>
              </a:buClr>
              <a:buFont typeface="Arial" charset="0"/>
              <a:buChar char="•"/>
            </a:pPr>
            <a:r>
              <a:rPr lang="en-GB" b="1" i="1">
                <a:solidFill>
                  <a:srgbClr val="00B0F0"/>
                </a:solidFill>
                <a:latin typeface="Calibri" pitchFamily="34" charset="0"/>
              </a:rPr>
              <a:t> The Lion King </a:t>
            </a:r>
            <a:r>
              <a:rPr lang="en-GB">
                <a:latin typeface="Calibri" pitchFamily="34" charset="0"/>
              </a:rPr>
              <a:t>(1994) – based on </a:t>
            </a:r>
            <a:r>
              <a:rPr lang="en-GB" i="1">
                <a:latin typeface="Calibri" pitchFamily="34" charset="0"/>
              </a:rPr>
              <a:t>Hamlet</a:t>
            </a:r>
            <a:r>
              <a:rPr lang="en-GB">
                <a:latin typeface="Calibri" pitchFamily="34" charset="0"/>
              </a:rPr>
              <a:t>.</a:t>
            </a:r>
          </a:p>
          <a:p>
            <a:pPr>
              <a:buClr>
                <a:schemeClr val="tx1"/>
              </a:buClr>
              <a:buFont typeface="Arial" charset="0"/>
              <a:buChar char="•"/>
            </a:pPr>
            <a:r>
              <a:rPr lang="en-GB" b="1" i="1">
                <a:solidFill>
                  <a:srgbClr val="00B0F0"/>
                </a:solidFill>
                <a:latin typeface="Calibri" pitchFamily="34" charset="0"/>
              </a:rPr>
              <a:t> West Side Story </a:t>
            </a:r>
            <a:r>
              <a:rPr lang="en-GB">
                <a:latin typeface="Calibri" pitchFamily="34" charset="0"/>
              </a:rPr>
              <a:t>(1961) – based on </a:t>
            </a:r>
            <a:r>
              <a:rPr lang="en-GB" i="1">
                <a:latin typeface="Calibri" pitchFamily="34" charset="0"/>
              </a:rPr>
              <a:t>Romeo and Juliet</a:t>
            </a:r>
            <a:r>
              <a:rPr lang="en-GB">
                <a:latin typeface="Calibri" pitchFamily="34" charset="0"/>
              </a:rPr>
              <a:t>.</a:t>
            </a:r>
          </a:p>
          <a:p>
            <a:pPr>
              <a:buClr>
                <a:schemeClr val="tx1"/>
              </a:buClr>
              <a:buFont typeface="Arial" charset="0"/>
              <a:buChar char="•"/>
            </a:pPr>
            <a:r>
              <a:rPr lang="en-GB" b="1" i="1">
                <a:solidFill>
                  <a:srgbClr val="00B0F0"/>
                </a:solidFill>
                <a:latin typeface="Calibri" pitchFamily="34" charset="0"/>
              </a:rPr>
              <a:t> She’s the Man </a:t>
            </a:r>
            <a:r>
              <a:rPr lang="en-GB">
                <a:latin typeface="Calibri" pitchFamily="34" charset="0"/>
              </a:rPr>
              <a:t>(2006) – based on </a:t>
            </a:r>
            <a:r>
              <a:rPr lang="en-GB" i="1">
                <a:latin typeface="Calibri" pitchFamily="34" charset="0"/>
              </a:rPr>
              <a:t>Twelfth Night</a:t>
            </a:r>
            <a:r>
              <a:rPr lang="en-GB">
                <a:latin typeface="Calibri" pitchFamily="34" charset="0"/>
              </a:rPr>
              <a:t>.</a:t>
            </a:r>
          </a:p>
          <a:p>
            <a:pPr>
              <a:buClr>
                <a:schemeClr val="tx1"/>
              </a:buClr>
              <a:buFont typeface="Arial" charset="0"/>
              <a:buChar char="•"/>
            </a:pPr>
            <a:r>
              <a:rPr lang="en-GB" b="1" i="1">
                <a:solidFill>
                  <a:srgbClr val="00B0F0"/>
                </a:solidFill>
                <a:latin typeface="Calibri" pitchFamily="34" charset="0"/>
              </a:rPr>
              <a:t> 10 Things I Hate About You </a:t>
            </a:r>
            <a:r>
              <a:rPr lang="en-GB">
                <a:latin typeface="Calibri" pitchFamily="34" charset="0"/>
              </a:rPr>
              <a:t>(1999) – based on </a:t>
            </a:r>
            <a:r>
              <a:rPr lang="en-GB" i="1">
                <a:latin typeface="Calibri" pitchFamily="34" charset="0"/>
              </a:rPr>
              <a:t>The Taming of the Shrew</a:t>
            </a:r>
            <a:r>
              <a:rPr lang="en-GB">
                <a:latin typeface="Calibri" pitchFamily="34" charset="0"/>
              </a:rPr>
              <a:t>.</a:t>
            </a:r>
          </a:p>
          <a:p>
            <a:pPr>
              <a:buClr>
                <a:schemeClr val="tx1"/>
              </a:buClr>
              <a:buFont typeface="Arial" charset="0"/>
              <a:buChar char="•"/>
            </a:pPr>
            <a:r>
              <a:rPr lang="en-GB" b="1" i="1">
                <a:solidFill>
                  <a:srgbClr val="00B0F0"/>
                </a:solidFill>
                <a:latin typeface="Calibri" pitchFamily="34" charset="0"/>
              </a:rPr>
              <a:t> Forbidden Planet </a:t>
            </a:r>
            <a:r>
              <a:rPr lang="en-GB">
                <a:latin typeface="Calibri" pitchFamily="34" charset="0"/>
              </a:rPr>
              <a:t>(1956) – based on </a:t>
            </a:r>
            <a:r>
              <a:rPr lang="en-GB" i="1">
                <a:latin typeface="Calibri" pitchFamily="34" charset="0"/>
              </a:rPr>
              <a:t>The Tempest.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endParaRPr lang="en-GB" dirty="0"/>
          </a:p>
        </p:txBody>
      </p:sp>
      <p:pic>
        <p:nvPicPr>
          <p:cNvPr id="21507"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0" name="Rounded Rectangle 9"/>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endParaRPr lang="en-GB" dirty="0"/>
          </a:p>
        </p:txBody>
      </p:sp>
      <p:sp>
        <p:nvSpPr>
          <p:cNvPr id="13" name="Rounded Rectangle 12"/>
          <p:cNvSpPr/>
          <p:nvPr/>
        </p:nvSpPr>
        <p:spPr>
          <a:xfrm>
            <a:off x="369888" y="404813"/>
            <a:ext cx="31226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Audience response</a:t>
            </a:r>
            <a:endParaRPr lang="en-GB" sz="2400" b="1" dirty="0"/>
          </a:p>
        </p:txBody>
      </p:sp>
      <p:sp>
        <p:nvSpPr>
          <p:cNvPr id="21510" name="TextBox 14"/>
          <p:cNvSpPr txBox="1">
            <a:spLocks noChangeArrowheads="1"/>
          </p:cNvSpPr>
          <p:nvPr/>
        </p:nvSpPr>
        <p:spPr bwMode="auto">
          <a:xfrm>
            <a:off x="354013" y="1052513"/>
            <a:ext cx="4362450" cy="4800600"/>
          </a:xfrm>
          <a:prstGeom prst="rect">
            <a:avLst/>
          </a:prstGeom>
          <a:noFill/>
          <a:ln w="9525">
            <a:noFill/>
            <a:miter lim="800000"/>
            <a:headEnd/>
            <a:tailEnd/>
          </a:ln>
        </p:spPr>
        <p:txBody>
          <a:bodyPr>
            <a:spAutoFit/>
          </a:bodyPr>
          <a:lstStyle/>
          <a:p>
            <a:r>
              <a:rPr lang="en-GB">
                <a:latin typeface="Calibri" pitchFamily="34" charset="0"/>
              </a:rPr>
              <a:t>It is important to remember that the director is not the only one who has a unique interpretation. Members of the audience will also have their own personal understanding of what they see.</a:t>
            </a:r>
          </a:p>
          <a:p>
            <a:endParaRPr lang="en-GB">
              <a:latin typeface="Calibri" pitchFamily="34" charset="0"/>
            </a:endParaRPr>
          </a:p>
          <a:p>
            <a:r>
              <a:rPr lang="en-GB">
                <a:latin typeface="Calibri" pitchFamily="34" charset="0"/>
              </a:rPr>
              <a:t>How you interpret or react to a play can depend on factors such as your </a:t>
            </a:r>
            <a:r>
              <a:rPr lang="en-GB" b="1">
                <a:solidFill>
                  <a:srgbClr val="7030A0"/>
                </a:solidFill>
                <a:latin typeface="Calibri" pitchFamily="34" charset="0"/>
              </a:rPr>
              <a:t>age</a:t>
            </a:r>
            <a:r>
              <a:rPr lang="en-GB">
                <a:latin typeface="Calibri" pitchFamily="34" charset="0"/>
              </a:rPr>
              <a:t>, </a:t>
            </a:r>
            <a:r>
              <a:rPr lang="en-GB" b="1">
                <a:solidFill>
                  <a:srgbClr val="7030A0"/>
                </a:solidFill>
                <a:latin typeface="Calibri" pitchFamily="34" charset="0"/>
              </a:rPr>
              <a:t>gender</a:t>
            </a:r>
            <a:r>
              <a:rPr lang="en-GB">
                <a:latin typeface="Calibri" pitchFamily="34" charset="0"/>
              </a:rPr>
              <a:t>, </a:t>
            </a:r>
            <a:r>
              <a:rPr lang="en-GB" b="1">
                <a:solidFill>
                  <a:srgbClr val="7030A0"/>
                </a:solidFill>
                <a:latin typeface="Calibri" pitchFamily="34" charset="0"/>
              </a:rPr>
              <a:t>race</a:t>
            </a:r>
            <a:r>
              <a:rPr lang="en-GB">
                <a:latin typeface="Calibri" pitchFamily="34" charset="0"/>
              </a:rPr>
              <a:t> and </a:t>
            </a:r>
            <a:r>
              <a:rPr lang="en-GB" b="1">
                <a:solidFill>
                  <a:srgbClr val="7030A0"/>
                </a:solidFill>
                <a:latin typeface="Calibri" pitchFamily="34" charset="0"/>
              </a:rPr>
              <a:t>political views</a:t>
            </a:r>
            <a:r>
              <a:rPr lang="en-GB">
                <a:latin typeface="Calibri" pitchFamily="34" charset="0"/>
              </a:rPr>
              <a:t>. The </a:t>
            </a:r>
            <a:r>
              <a:rPr lang="en-GB" b="1">
                <a:solidFill>
                  <a:srgbClr val="7030A0"/>
                </a:solidFill>
                <a:latin typeface="Calibri" pitchFamily="34" charset="0"/>
              </a:rPr>
              <a:t>time</a:t>
            </a:r>
            <a:r>
              <a:rPr lang="en-GB">
                <a:latin typeface="Calibri" pitchFamily="34" charset="0"/>
              </a:rPr>
              <a:t> and the </a:t>
            </a:r>
            <a:r>
              <a:rPr lang="en-GB" b="1">
                <a:solidFill>
                  <a:srgbClr val="7030A0"/>
                </a:solidFill>
                <a:latin typeface="Calibri" pitchFamily="34" charset="0"/>
              </a:rPr>
              <a:t>place</a:t>
            </a:r>
            <a:r>
              <a:rPr lang="en-GB">
                <a:latin typeface="Calibri" pitchFamily="34" charset="0"/>
              </a:rPr>
              <a:t> you live in will also have an impact on how you respond.</a:t>
            </a:r>
          </a:p>
          <a:p>
            <a:endParaRPr lang="en-GB">
              <a:latin typeface="Calibri" pitchFamily="34" charset="0"/>
            </a:endParaRPr>
          </a:p>
          <a:p>
            <a:r>
              <a:rPr lang="en-GB">
                <a:latin typeface="Calibri" pitchFamily="34" charset="0"/>
              </a:rPr>
              <a:t>For example, things that might appear </a:t>
            </a:r>
            <a:r>
              <a:rPr lang="en-GB" b="1">
                <a:solidFill>
                  <a:srgbClr val="7030A0"/>
                </a:solidFill>
                <a:latin typeface="Calibri" pitchFamily="34" charset="0"/>
              </a:rPr>
              <a:t>sexist</a:t>
            </a:r>
            <a:r>
              <a:rPr lang="en-GB">
                <a:latin typeface="Calibri" pitchFamily="34" charset="0"/>
              </a:rPr>
              <a:t> or </a:t>
            </a:r>
            <a:r>
              <a:rPr lang="en-GB" b="1">
                <a:solidFill>
                  <a:srgbClr val="7030A0"/>
                </a:solidFill>
                <a:latin typeface="Calibri" pitchFamily="34" charset="0"/>
              </a:rPr>
              <a:t>racist</a:t>
            </a:r>
            <a:r>
              <a:rPr lang="en-GB">
                <a:latin typeface="Calibri" pitchFamily="34" charset="0"/>
              </a:rPr>
              <a:t> to audiences today may not have seemed </a:t>
            </a:r>
            <a:r>
              <a:rPr lang="en-GB" b="1">
                <a:solidFill>
                  <a:srgbClr val="7030A0"/>
                </a:solidFill>
                <a:latin typeface="Calibri" pitchFamily="34" charset="0"/>
              </a:rPr>
              <a:t>problematic</a:t>
            </a:r>
            <a:r>
              <a:rPr lang="en-GB">
                <a:latin typeface="Calibri" pitchFamily="34" charset="0"/>
              </a:rPr>
              <a:t> to a Shakespearean audience, who would have considered the same material to be normal, or even funny.</a:t>
            </a:r>
          </a:p>
        </p:txBody>
      </p:sp>
      <p:sp>
        <p:nvSpPr>
          <p:cNvPr id="2" name="TextBox 1"/>
          <p:cNvSpPr txBox="1"/>
          <p:nvPr/>
        </p:nvSpPr>
        <p:spPr>
          <a:xfrm>
            <a:off x="4787900" y="423863"/>
            <a:ext cx="3940175" cy="5348287"/>
          </a:xfrm>
          <a:prstGeom prst="rect">
            <a:avLst/>
          </a:prstGeom>
          <a:noFill/>
          <a:ln w="38100">
            <a:solidFill>
              <a:srgbClr val="7030A0"/>
            </a:solidFill>
            <a:prstDash val="sysDash"/>
          </a:ln>
        </p:spPr>
        <p:txBody>
          <a:bodyPr>
            <a:spAutoFit/>
          </a:bodyPr>
          <a:lstStyle/>
          <a:p>
            <a:pPr algn="ctr"/>
            <a:r>
              <a:rPr lang="en-GB" b="1" u="sng">
                <a:latin typeface="Calibri" pitchFamily="34" charset="0"/>
              </a:rPr>
              <a:t>New perspectives</a:t>
            </a:r>
          </a:p>
          <a:p>
            <a:r>
              <a:rPr lang="en-GB">
                <a:latin typeface="Calibri" pitchFamily="34" charset="0"/>
              </a:rPr>
              <a:t>When you are considering the different ways in which an audience might respond to a production, it can be useful to put yourself in somebody else’s shoes.</a:t>
            </a:r>
          </a:p>
          <a:p>
            <a:endParaRPr lang="en-GB">
              <a:latin typeface="Calibri" pitchFamily="34" charset="0"/>
            </a:endParaRPr>
          </a:p>
          <a:p>
            <a:pPr>
              <a:buFont typeface="Arial" charset="0"/>
              <a:buChar char="•"/>
            </a:pPr>
            <a:r>
              <a:rPr lang="en-GB">
                <a:latin typeface="Calibri" pitchFamily="34" charset="0"/>
              </a:rPr>
              <a:t> Consider a viewer who is </a:t>
            </a:r>
            <a:r>
              <a:rPr lang="en-GB" b="1">
                <a:solidFill>
                  <a:srgbClr val="7030A0"/>
                </a:solidFill>
                <a:latin typeface="Calibri" pitchFamily="34" charset="0"/>
              </a:rPr>
              <a:t>older</a:t>
            </a:r>
            <a:r>
              <a:rPr lang="en-GB">
                <a:latin typeface="Calibri" pitchFamily="34" charset="0"/>
              </a:rPr>
              <a:t> than you, who may already be married or have children.</a:t>
            </a:r>
          </a:p>
          <a:p>
            <a:pPr>
              <a:buFont typeface="Arial" charset="0"/>
              <a:buChar char="•"/>
            </a:pPr>
            <a:r>
              <a:rPr lang="en-GB">
                <a:latin typeface="Calibri" pitchFamily="34" charset="0"/>
              </a:rPr>
              <a:t> Think about how a </a:t>
            </a:r>
            <a:r>
              <a:rPr lang="en-GB" b="1">
                <a:solidFill>
                  <a:srgbClr val="7030A0"/>
                </a:solidFill>
                <a:latin typeface="Calibri" pitchFamily="34" charset="0"/>
              </a:rPr>
              <a:t>feminist</a:t>
            </a:r>
            <a:r>
              <a:rPr lang="en-GB">
                <a:latin typeface="Calibri" pitchFamily="34" charset="0"/>
              </a:rPr>
              <a:t> might react.</a:t>
            </a:r>
          </a:p>
          <a:p>
            <a:pPr>
              <a:buFont typeface="Arial" charset="0"/>
              <a:buChar char="•"/>
            </a:pPr>
            <a:r>
              <a:rPr lang="en-GB">
                <a:latin typeface="Calibri" pitchFamily="34" charset="0"/>
              </a:rPr>
              <a:t> Would your response have been different if you lived in </a:t>
            </a:r>
            <a:r>
              <a:rPr lang="en-GB" b="1">
                <a:solidFill>
                  <a:srgbClr val="7030A0"/>
                </a:solidFill>
                <a:latin typeface="Calibri" pitchFamily="34" charset="0"/>
              </a:rPr>
              <a:t>Elizabethan</a:t>
            </a:r>
            <a:r>
              <a:rPr lang="en-GB">
                <a:latin typeface="Calibri" pitchFamily="34" charset="0"/>
              </a:rPr>
              <a:t> </a:t>
            </a:r>
            <a:r>
              <a:rPr lang="en-GB" b="1">
                <a:solidFill>
                  <a:srgbClr val="7030A0"/>
                </a:solidFill>
                <a:latin typeface="Calibri" pitchFamily="34" charset="0"/>
              </a:rPr>
              <a:t>England</a:t>
            </a:r>
            <a:r>
              <a:rPr lang="en-GB">
                <a:latin typeface="Calibri" pitchFamily="34" charset="0"/>
              </a:rPr>
              <a:t>?</a:t>
            </a:r>
          </a:p>
          <a:p>
            <a:pPr>
              <a:buFont typeface="Arial" charset="0"/>
              <a:buChar char="•"/>
            </a:pPr>
            <a:r>
              <a:rPr lang="en-GB">
                <a:latin typeface="Calibri" pitchFamily="34" charset="0"/>
              </a:rPr>
              <a:t> Think about someone of a different </a:t>
            </a:r>
            <a:r>
              <a:rPr lang="en-GB" b="1">
                <a:solidFill>
                  <a:srgbClr val="7030A0"/>
                </a:solidFill>
                <a:latin typeface="Calibri" pitchFamily="34" charset="0"/>
              </a:rPr>
              <a:t>sexuality</a:t>
            </a:r>
            <a:r>
              <a:rPr lang="en-GB">
                <a:latin typeface="Calibri" pitchFamily="34" charset="0"/>
              </a:rPr>
              <a:t> or </a:t>
            </a:r>
            <a:r>
              <a:rPr lang="en-GB" b="1">
                <a:solidFill>
                  <a:srgbClr val="7030A0"/>
                </a:solidFill>
                <a:latin typeface="Calibri" pitchFamily="34" charset="0"/>
              </a:rPr>
              <a:t>race</a:t>
            </a:r>
            <a:r>
              <a:rPr lang="en-GB">
                <a:latin typeface="Calibri" pitchFamily="34" charset="0"/>
              </a:rPr>
              <a:t> to you. Might they be offended by any part of the production?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1785</TotalTime>
  <Words>879</Words>
  <Application>Microsoft Office PowerPoint</Application>
  <PresentationFormat>On-screen Show (4:3)</PresentationFormat>
  <Paragraphs>75</Paragraphs>
  <Slides>5</Slides>
  <Notes>2</Notes>
  <HiddenSlides>0</HiddenSlides>
  <MMClips>0</MMClips>
  <ScaleCrop>false</ScaleCrop>
  <HeadingPairs>
    <vt:vector size="6" baseType="variant">
      <vt:variant>
        <vt:lpstr>Fonts Used</vt:lpstr>
      </vt:variant>
      <vt:variant>
        <vt:i4>2</vt:i4>
      </vt:variant>
      <vt:variant>
        <vt:lpstr>Design Template</vt:lpstr>
      </vt:variant>
      <vt:variant>
        <vt:i4>1</vt:i4>
      </vt:variant>
      <vt:variant>
        <vt:lpstr>Slide Titles</vt:lpstr>
      </vt:variant>
      <vt:variant>
        <vt:i4>5</vt:i4>
      </vt:variant>
    </vt:vector>
  </HeadingPairs>
  <TitlesOfParts>
    <vt:vector size="8" baseType="lpstr">
      <vt:lpstr>Calibri</vt:lpstr>
      <vt:lpstr>Arial</vt:lpstr>
      <vt:lpstr>Office Theme</vt:lpstr>
      <vt:lpstr>Slide 1</vt:lpstr>
      <vt:lpstr>Slide 2</vt:lpstr>
      <vt:lpstr>Slide 3</vt:lpstr>
      <vt:lpstr>Slide 4</vt:lpstr>
      <vt:lpstr>Slide 5</vt:lpstr>
    </vt:vector>
  </TitlesOfParts>
  <Company>TSL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Amass, Helen</dc:creator>
  <cp:lastModifiedBy>Administrator</cp:lastModifiedBy>
  <cp:revision>101</cp:revision>
  <dcterms:created xsi:type="dcterms:W3CDTF">2013-08-02T13:19:59Z</dcterms:created>
  <dcterms:modified xsi:type="dcterms:W3CDTF">2013-11-18T11:32:32Z</dcterms:modified>
</cp:coreProperties>
</file>