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57" r:id="rId3"/>
    <p:sldId id="258" r:id="rId4"/>
    <p:sldId id="259" r:id="rId5"/>
    <p:sldId id="263" r:id="rId6"/>
    <p:sldId id="26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176"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839D129-BA37-4C79-BF6F-386585BAB86C}" type="datetimeFigureOut">
              <a:rPr lang="en-GB"/>
              <a:pPr>
                <a:defRPr/>
              </a:pPr>
              <a:t>9/16/17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BD5BFC3-7513-42A3-BB93-F235160C2DDB}" type="slidenum">
              <a:rPr lang="en-GB"/>
              <a:pPr>
                <a:defRPr/>
              </a:pPr>
              <a:t>‹#›</a:t>
            </a:fld>
            <a:endParaRPr lang="en-GB"/>
          </a:p>
        </p:txBody>
      </p:sp>
    </p:spTree>
    <p:extLst>
      <p:ext uri="{BB962C8B-B14F-4D97-AF65-F5344CB8AC3E}">
        <p14:creationId xmlns:p14="http://schemas.microsoft.com/office/powerpoint/2010/main" val="383555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70FEAB0-BD3A-4175-A6BA-47A254CBCF1E}" type="datetimeFigureOut">
              <a:rPr lang="en-GB"/>
              <a:pPr>
                <a:defRPr/>
              </a:pPr>
              <a:t>9/16/17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CE257C0C-29BB-4BD0-AFE2-D61CAC86BC20}" type="slidenum">
              <a:rPr lang="en-GB"/>
              <a:pPr>
                <a:defRPr/>
              </a:pPr>
              <a:t>‹#›</a:t>
            </a:fld>
            <a:endParaRPr lang="en-GB"/>
          </a:p>
        </p:txBody>
      </p:sp>
    </p:spTree>
    <p:extLst>
      <p:ext uri="{BB962C8B-B14F-4D97-AF65-F5344CB8AC3E}">
        <p14:creationId xmlns:p14="http://schemas.microsoft.com/office/powerpoint/2010/main" val="9785398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ABF2027-1D96-4882-AA8E-BCB2DF1E1BD3}" type="slidenum">
              <a:rPr lang="en-GB"/>
              <a:pPr fontAlgn="base">
                <a:spcBef>
                  <a:spcPct val="0"/>
                </a:spcBef>
                <a:spcAft>
                  <a:spcPct val="0"/>
                </a:spcAft>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1EFE370-B285-4179-96B9-05E83AB36BCC}" type="slidenum">
              <a:rPr lang="en-GB"/>
              <a:pPr fontAlgn="base">
                <a:spcBef>
                  <a:spcPct val="0"/>
                </a:spcBef>
                <a:spcAft>
                  <a:spcPct val="0"/>
                </a:spcAft>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93B0D86-6A3E-420E-A343-F278EE2E43DC}" type="slidenum">
              <a:rPr lang="en-GB"/>
              <a:pPr fontAlgn="base">
                <a:spcBef>
                  <a:spcPct val="0"/>
                </a:spcBef>
                <a:spcAft>
                  <a:spcPct val="0"/>
                </a:spcAft>
              </a:pPr>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BFC994A-6E03-418C-8728-EB8AE09D9CDC}"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7482BD7-F9EB-4E11-8478-8BF182AE6693}"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96A8024-0C42-4EE3-8293-2AB079CB60AE}"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0C07EFA-D910-4835-815A-247908ED3A4D}"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0539670-AE55-433F-B426-22C9ACEE31DC}"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33A92F7-10AF-4FFE-BFD9-FA900372DA2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D922572-098B-44E0-918A-D46A207F0D90}"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BD27E41-509C-470A-A808-63860D09D0B4}"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DC0F667-E658-43C0-88E4-27477A4A0D0C}"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1360461-00C4-4091-8207-B2A465488EE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972EBEA-F91C-42AA-8D13-4A5430340546}"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5617D57-09E2-47D9-8566-183A0F04D816}"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A602555A-876B-4986-96FF-0E1C3F3C5513}" type="datetimeFigureOut">
              <a:rPr lang="en-GB"/>
              <a:pPr>
                <a:defRPr/>
              </a:pPr>
              <a:t>9/16/17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316F7B36-97E1-4704-87D1-2DBCEAB46F1D}"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CAAF4DA0-2EC3-4957-9692-F316B7493E29}" type="datetimeFigureOut">
              <a:rPr lang="en-GB"/>
              <a:pPr>
                <a:defRPr/>
              </a:pPr>
              <a:t>9/16/17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914F4CC7-73C8-4BC2-B623-76FC0A2FB334}"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9F5C5DF-8B78-40A7-9B00-43E09DABA2AF}" type="datetimeFigureOut">
              <a:rPr lang="en-GB"/>
              <a:pPr>
                <a:defRPr/>
              </a:pPr>
              <a:t>9/16/17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C3D4E8AE-B6D8-4BCF-898F-FBFF0386530D}"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F49D504-CC98-4025-AFF8-288104EB37DB}"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EBE0E02-B157-4784-A0FF-AC4F62EA6197}"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330B28-3AC8-4CB9-A765-49F14668DFDB}"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68D2E39A-9747-4353-A0C0-FBE835804BDF}"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3FD0451C-C81D-4D16-96F5-D1161B758E43}" type="datetimeFigureOut">
              <a:rPr lang="en-GB"/>
              <a:pPr>
                <a:defRPr/>
              </a:pPr>
              <a:t>9/16/17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5E04697-D32E-4D85-88D1-FC871AB09DDC}"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7" name="Rectangle 6"/>
          <p:cNvSpPr/>
          <p:nvPr/>
        </p:nvSpPr>
        <p:spPr>
          <a:xfrm>
            <a:off x="157163" y="155575"/>
            <a:ext cx="8785225" cy="6481763"/>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3122612"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Poetry and prose</a:t>
            </a:r>
          </a:p>
        </p:txBody>
      </p:sp>
      <p:sp>
        <p:nvSpPr>
          <p:cNvPr id="11" name="Rounded Rectangle 10"/>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Shakespeare’s language</a:t>
            </a:r>
          </a:p>
        </p:txBody>
      </p:sp>
      <p:pic>
        <p:nvPicPr>
          <p:cNvPr id="15365" name="Picture 11"/>
          <p:cNvPicPr>
            <a:picLocks noChangeAspect="1"/>
          </p:cNvPicPr>
          <p:nvPr/>
        </p:nvPicPr>
        <p:blipFill>
          <a:blip r:embed="rId3"/>
          <a:srcRect/>
          <a:stretch>
            <a:fillRect/>
          </a:stretch>
        </p:blipFill>
        <p:spPr bwMode="auto">
          <a:xfrm>
            <a:off x="323850" y="5710238"/>
            <a:ext cx="879475" cy="877887"/>
          </a:xfrm>
          <a:prstGeom prst="rect">
            <a:avLst/>
          </a:prstGeom>
          <a:noFill/>
          <a:ln w="9525">
            <a:noFill/>
            <a:miter lim="800000"/>
            <a:headEnd/>
            <a:tailEnd/>
          </a:ln>
        </p:spPr>
      </p:pic>
      <p:sp>
        <p:nvSpPr>
          <p:cNvPr id="15366" name="TextBox 9"/>
          <p:cNvSpPr txBox="1">
            <a:spLocks noChangeArrowheads="1"/>
          </p:cNvSpPr>
          <p:nvPr/>
        </p:nvSpPr>
        <p:spPr bwMode="auto">
          <a:xfrm>
            <a:off x="385763" y="1052513"/>
            <a:ext cx="4762500" cy="369887"/>
          </a:xfrm>
          <a:prstGeom prst="rect">
            <a:avLst/>
          </a:prstGeom>
          <a:noFill/>
          <a:ln w="9525">
            <a:noFill/>
            <a:miter lim="800000"/>
            <a:headEnd/>
            <a:tailEnd/>
          </a:ln>
        </p:spPr>
        <p:txBody>
          <a:bodyPr>
            <a:spAutoFit/>
          </a:bodyPr>
          <a:lstStyle/>
          <a:p>
            <a:endParaRPr lang="en-GB">
              <a:latin typeface="Calibri" pitchFamily="34" charset="0"/>
            </a:endParaRPr>
          </a:p>
        </p:txBody>
      </p:sp>
      <p:sp>
        <p:nvSpPr>
          <p:cNvPr id="15367" name="TextBox 20"/>
          <p:cNvSpPr txBox="1">
            <a:spLocks noChangeArrowheads="1"/>
          </p:cNvSpPr>
          <p:nvPr/>
        </p:nvSpPr>
        <p:spPr bwMode="auto">
          <a:xfrm>
            <a:off x="4932363" y="406400"/>
            <a:ext cx="3783012" cy="5354638"/>
          </a:xfrm>
          <a:prstGeom prst="rect">
            <a:avLst/>
          </a:prstGeom>
          <a:noFill/>
          <a:ln w="38100">
            <a:solidFill>
              <a:srgbClr val="FF0000"/>
            </a:solidFill>
            <a:prstDash val="sysDash"/>
            <a:miter lim="800000"/>
            <a:headEnd/>
            <a:tailEnd/>
          </a:ln>
        </p:spPr>
        <p:txBody>
          <a:bodyPr>
            <a:spAutoFit/>
          </a:bodyPr>
          <a:lstStyle/>
          <a:p>
            <a:pPr algn="ctr"/>
            <a:r>
              <a:rPr lang="en-GB" b="1" u="sng">
                <a:latin typeface="Calibri" pitchFamily="34" charset="0"/>
              </a:rPr>
              <a:t>Blank verse</a:t>
            </a:r>
          </a:p>
          <a:p>
            <a:endParaRPr lang="en-GB">
              <a:latin typeface="Calibri" pitchFamily="34" charset="0"/>
            </a:endParaRPr>
          </a:p>
          <a:p>
            <a:r>
              <a:rPr lang="en-GB">
                <a:latin typeface="Calibri" pitchFamily="34" charset="0"/>
              </a:rPr>
              <a:t>Shakespeare wrote most widely in </a:t>
            </a:r>
            <a:r>
              <a:rPr lang="en-GB" b="1">
                <a:solidFill>
                  <a:srgbClr val="FF0000"/>
                </a:solidFill>
                <a:latin typeface="Calibri" pitchFamily="34" charset="0"/>
              </a:rPr>
              <a:t>blank verse</a:t>
            </a:r>
            <a:r>
              <a:rPr lang="en-GB">
                <a:latin typeface="Calibri" pitchFamily="34" charset="0"/>
              </a:rPr>
              <a:t>. This is a type of poetry that does not rhyme, but instead follows a pattern of stresses called </a:t>
            </a:r>
            <a:r>
              <a:rPr lang="en-GB" b="1">
                <a:solidFill>
                  <a:srgbClr val="FF0000"/>
                </a:solidFill>
                <a:latin typeface="Calibri" pitchFamily="34" charset="0"/>
              </a:rPr>
              <a:t>iambic pentameter</a:t>
            </a:r>
            <a:r>
              <a:rPr lang="en-GB">
                <a:latin typeface="Calibri" pitchFamily="34" charset="0"/>
              </a:rPr>
              <a:t>. </a:t>
            </a:r>
          </a:p>
          <a:p>
            <a:endParaRPr lang="en-GB">
              <a:latin typeface="Calibri" pitchFamily="34" charset="0"/>
            </a:endParaRPr>
          </a:p>
          <a:p>
            <a:r>
              <a:rPr lang="en-GB">
                <a:latin typeface="Calibri" pitchFamily="34" charset="0"/>
              </a:rPr>
              <a:t>Blank verse is close to regular speech, but has a more distinct </a:t>
            </a:r>
            <a:r>
              <a:rPr lang="en-GB" b="1">
                <a:solidFill>
                  <a:srgbClr val="FF0000"/>
                </a:solidFill>
                <a:latin typeface="Calibri" pitchFamily="34" charset="0"/>
              </a:rPr>
              <a:t>rhythm</a:t>
            </a:r>
            <a:r>
              <a:rPr lang="en-GB">
                <a:latin typeface="Calibri" pitchFamily="34" charset="0"/>
              </a:rPr>
              <a:t>. In order to determine whether we are reading prose or blank verse, it can help to speak it out loud.</a:t>
            </a:r>
          </a:p>
          <a:p>
            <a:endParaRPr lang="en-GB">
              <a:latin typeface="Calibri" pitchFamily="34" charset="0"/>
            </a:endParaRPr>
          </a:p>
          <a:p>
            <a:r>
              <a:rPr lang="en-GB">
                <a:latin typeface="Calibri" pitchFamily="34" charset="0"/>
              </a:rPr>
              <a:t>Shakespeare’s plays were made to be spoken, not read on the page. The stress patterns of blank verse will become clearer</a:t>
            </a:r>
            <a:r>
              <a:rPr lang="en-GB" sz="1600">
                <a:latin typeface="Calibri" pitchFamily="34" charset="0"/>
              </a:rPr>
              <a:t> </a:t>
            </a:r>
            <a:r>
              <a:rPr lang="en-GB">
                <a:latin typeface="Calibri" pitchFamily="34" charset="0"/>
              </a:rPr>
              <a:t>when the lines are said aloud.</a:t>
            </a:r>
          </a:p>
        </p:txBody>
      </p:sp>
      <p:sp>
        <p:nvSpPr>
          <p:cNvPr id="15368" name="TextBox 13"/>
          <p:cNvSpPr txBox="1">
            <a:spLocks noChangeArrowheads="1"/>
          </p:cNvSpPr>
          <p:nvPr/>
        </p:nvSpPr>
        <p:spPr bwMode="auto">
          <a:xfrm>
            <a:off x="319088" y="1133475"/>
            <a:ext cx="4613275" cy="4524375"/>
          </a:xfrm>
          <a:prstGeom prst="rect">
            <a:avLst/>
          </a:prstGeom>
          <a:noFill/>
          <a:ln w="9525">
            <a:noFill/>
            <a:miter lim="800000"/>
            <a:headEnd/>
            <a:tailEnd/>
          </a:ln>
        </p:spPr>
        <p:txBody>
          <a:bodyPr>
            <a:spAutoFit/>
          </a:bodyPr>
          <a:lstStyle/>
          <a:p>
            <a:r>
              <a:rPr lang="en-GB">
                <a:latin typeface="Calibri" pitchFamily="34" charset="0"/>
              </a:rPr>
              <a:t>Shakespeare’s plays are written using a mixture of </a:t>
            </a:r>
            <a:r>
              <a:rPr lang="en-GB" b="1">
                <a:solidFill>
                  <a:srgbClr val="FF0000"/>
                </a:solidFill>
                <a:latin typeface="Calibri" pitchFamily="34" charset="0"/>
              </a:rPr>
              <a:t>prose</a:t>
            </a:r>
            <a:r>
              <a:rPr lang="en-GB">
                <a:latin typeface="Calibri" pitchFamily="34" charset="0"/>
              </a:rPr>
              <a:t> and </a:t>
            </a:r>
            <a:r>
              <a:rPr lang="en-GB" b="1">
                <a:solidFill>
                  <a:srgbClr val="FF0000"/>
                </a:solidFill>
                <a:latin typeface="Calibri" pitchFamily="34" charset="0"/>
              </a:rPr>
              <a:t>poetry</a:t>
            </a:r>
            <a:r>
              <a:rPr lang="en-GB">
                <a:latin typeface="Calibri" pitchFamily="34" charset="0"/>
              </a:rPr>
              <a:t>.</a:t>
            </a:r>
          </a:p>
          <a:p>
            <a:endParaRPr lang="en-GB">
              <a:latin typeface="Calibri" pitchFamily="34" charset="0"/>
            </a:endParaRPr>
          </a:p>
          <a:p>
            <a:r>
              <a:rPr lang="en-GB">
                <a:latin typeface="Calibri" pitchFamily="34" charset="0"/>
              </a:rPr>
              <a:t>Prose is text that has no regulated stress pattern and does not rhyme. It sounds like ordinary speech. Shakespeare often used prose to express insanity or scenes of everyday life.</a:t>
            </a:r>
          </a:p>
          <a:p>
            <a:endParaRPr lang="en-GB">
              <a:latin typeface="Calibri" pitchFamily="34" charset="0"/>
            </a:endParaRPr>
          </a:p>
          <a:p>
            <a:r>
              <a:rPr lang="en-GB" b="1">
                <a:solidFill>
                  <a:srgbClr val="FF0000"/>
                </a:solidFill>
                <a:latin typeface="Calibri" pitchFamily="34" charset="0"/>
              </a:rPr>
              <a:t>Rhyming verse </a:t>
            </a:r>
            <a:r>
              <a:rPr lang="en-GB">
                <a:latin typeface="Calibri" pitchFamily="34" charset="0"/>
              </a:rPr>
              <a:t>is often associated with magical beings, such as fairies, spirits and witches. It may take the form of a song. </a:t>
            </a:r>
            <a:r>
              <a:rPr lang="en-GB" b="1">
                <a:solidFill>
                  <a:srgbClr val="FF0000"/>
                </a:solidFill>
                <a:latin typeface="Calibri" pitchFamily="34" charset="0"/>
              </a:rPr>
              <a:t>Masques</a:t>
            </a:r>
            <a:r>
              <a:rPr lang="en-GB">
                <a:latin typeface="Calibri" pitchFamily="34" charset="0"/>
              </a:rPr>
              <a:t> and plays that are performed within Shakespeare’s plays are usually written in rhyming verse. </a:t>
            </a:r>
          </a:p>
          <a:p>
            <a:endParaRPr lang="en-GB">
              <a:latin typeface="Calibri" pitchFamily="34" charset="0"/>
            </a:endParaRPr>
          </a:p>
          <a:p>
            <a:r>
              <a:rPr lang="en-GB" b="1">
                <a:solidFill>
                  <a:srgbClr val="FF0000"/>
                </a:solidFill>
                <a:latin typeface="Calibri" pitchFamily="34" charset="0"/>
              </a:rPr>
              <a:t>Rhyme</a:t>
            </a:r>
            <a:r>
              <a:rPr lang="en-GB">
                <a:latin typeface="Calibri" pitchFamily="34" charset="0"/>
              </a:rPr>
              <a:t> is sometimes used to signal a change in a character’s feelings, such as falling in love.</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Rectangle 6"/>
          <p:cNvSpPr/>
          <p:nvPr/>
        </p:nvSpPr>
        <p:spPr>
          <a:xfrm>
            <a:off x="203200" y="165100"/>
            <a:ext cx="8785225" cy="6481763"/>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32654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Iambic pentameter</a:t>
            </a:r>
          </a:p>
        </p:txBody>
      </p:sp>
      <p:sp>
        <p:nvSpPr>
          <p:cNvPr id="17412" name="TextBox 5"/>
          <p:cNvSpPr txBox="1">
            <a:spLocks noChangeArrowheads="1"/>
          </p:cNvSpPr>
          <p:nvPr/>
        </p:nvSpPr>
        <p:spPr bwMode="auto">
          <a:xfrm>
            <a:off x="369888" y="1073150"/>
            <a:ext cx="3554412" cy="5356225"/>
          </a:xfrm>
          <a:prstGeom prst="rect">
            <a:avLst/>
          </a:prstGeom>
          <a:noFill/>
          <a:ln w="9525">
            <a:noFill/>
            <a:miter lim="800000"/>
            <a:headEnd/>
            <a:tailEnd/>
          </a:ln>
        </p:spPr>
        <p:txBody>
          <a:bodyPr>
            <a:spAutoFit/>
          </a:bodyPr>
          <a:lstStyle/>
          <a:p>
            <a:r>
              <a:rPr lang="en-GB">
                <a:latin typeface="Calibri" pitchFamily="34" charset="0"/>
              </a:rPr>
              <a:t>Shakespeare often wrote in a pattern called </a:t>
            </a:r>
            <a:r>
              <a:rPr lang="en-GB" b="1">
                <a:solidFill>
                  <a:srgbClr val="FFC000"/>
                </a:solidFill>
                <a:latin typeface="Calibri" pitchFamily="34" charset="0"/>
              </a:rPr>
              <a:t>iambic pentameter</a:t>
            </a:r>
            <a:r>
              <a:rPr lang="en-GB">
                <a:latin typeface="Calibri" pitchFamily="34" charset="0"/>
              </a:rPr>
              <a:t>. This means that each line of </a:t>
            </a:r>
            <a:r>
              <a:rPr lang="en-GB" b="1">
                <a:solidFill>
                  <a:srgbClr val="FFC000"/>
                </a:solidFill>
                <a:latin typeface="Calibri" pitchFamily="34" charset="0"/>
              </a:rPr>
              <a:t>verse</a:t>
            </a:r>
            <a:r>
              <a:rPr lang="en-GB">
                <a:latin typeface="Calibri" pitchFamily="34" charset="0"/>
              </a:rPr>
              <a:t> is made up of five </a:t>
            </a:r>
            <a:r>
              <a:rPr lang="en-GB" b="1">
                <a:solidFill>
                  <a:srgbClr val="FFC000"/>
                </a:solidFill>
                <a:latin typeface="Calibri" pitchFamily="34" charset="0"/>
              </a:rPr>
              <a:t>iambs</a:t>
            </a:r>
            <a:r>
              <a:rPr lang="en-GB">
                <a:latin typeface="Calibri" pitchFamily="34" charset="0"/>
              </a:rPr>
              <a:t>.</a:t>
            </a:r>
          </a:p>
          <a:p>
            <a:endParaRPr lang="en-GB">
              <a:latin typeface="Calibri" pitchFamily="34" charset="0"/>
            </a:endParaRPr>
          </a:p>
          <a:p>
            <a:r>
              <a:rPr lang="en-GB">
                <a:latin typeface="Calibri" pitchFamily="34" charset="0"/>
              </a:rPr>
              <a:t>An iamb is a two-syllable unit, consisting of an </a:t>
            </a:r>
            <a:r>
              <a:rPr lang="en-GB" b="1">
                <a:solidFill>
                  <a:srgbClr val="FFC000"/>
                </a:solidFill>
                <a:latin typeface="Calibri" pitchFamily="34" charset="0"/>
              </a:rPr>
              <a:t>unstressed syllable </a:t>
            </a:r>
            <a:r>
              <a:rPr lang="en-GB">
                <a:latin typeface="Calibri" pitchFamily="34" charset="0"/>
              </a:rPr>
              <a:t>followed by a </a:t>
            </a:r>
            <a:r>
              <a:rPr lang="en-GB" b="1">
                <a:solidFill>
                  <a:srgbClr val="FFC000"/>
                </a:solidFill>
                <a:latin typeface="Calibri" pitchFamily="34" charset="0"/>
              </a:rPr>
              <a:t>stressed syllable</a:t>
            </a:r>
            <a:r>
              <a:rPr lang="en-GB">
                <a:latin typeface="Calibri" pitchFamily="34" charset="0"/>
              </a:rPr>
              <a:t>. This forms a “di-dum” sound that has been said to imitate the sound of a heartbeat.</a:t>
            </a:r>
          </a:p>
          <a:p>
            <a:endParaRPr lang="en-GB">
              <a:latin typeface="Calibri" pitchFamily="34" charset="0"/>
            </a:endParaRPr>
          </a:p>
          <a:p>
            <a:r>
              <a:rPr lang="en-GB">
                <a:latin typeface="Calibri" pitchFamily="34" charset="0"/>
              </a:rPr>
              <a:t>The reverse of an iamb is a </a:t>
            </a:r>
            <a:r>
              <a:rPr lang="en-GB" b="1">
                <a:solidFill>
                  <a:srgbClr val="FFC000"/>
                </a:solidFill>
                <a:latin typeface="Calibri" pitchFamily="34" charset="0"/>
              </a:rPr>
              <a:t>trochee</a:t>
            </a:r>
            <a:r>
              <a:rPr lang="en-GB">
                <a:latin typeface="Calibri" pitchFamily="34" charset="0"/>
              </a:rPr>
              <a:t>, which consists of a stressed syllable followed by an unstressed syllable. Shakespeare sometimes used these to mock bad poetry.</a:t>
            </a:r>
          </a:p>
          <a:p>
            <a:endParaRPr lang="en-US">
              <a:latin typeface="Calibri" pitchFamily="34" charset="0"/>
            </a:endParaRPr>
          </a:p>
          <a:p>
            <a:endParaRPr lang="en-GB">
              <a:latin typeface="Calibri" pitchFamily="34" charset="0"/>
            </a:endParaRPr>
          </a:p>
        </p:txBody>
      </p:sp>
      <p:sp>
        <p:nvSpPr>
          <p:cNvPr id="17413" name="TextBox 7"/>
          <p:cNvSpPr txBox="1">
            <a:spLocks noChangeArrowheads="1"/>
          </p:cNvSpPr>
          <p:nvPr/>
        </p:nvSpPr>
        <p:spPr bwMode="auto">
          <a:xfrm>
            <a:off x="4067175" y="406400"/>
            <a:ext cx="4681538" cy="5348288"/>
          </a:xfrm>
          <a:prstGeom prst="rect">
            <a:avLst/>
          </a:prstGeom>
          <a:noFill/>
          <a:ln w="38100">
            <a:solidFill>
              <a:srgbClr val="FFC000"/>
            </a:solidFill>
            <a:prstDash val="sysDash"/>
            <a:miter lim="800000"/>
            <a:headEnd/>
            <a:tailEnd/>
          </a:ln>
        </p:spPr>
        <p:txBody>
          <a:bodyPr>
            <a:spAutoFit/>
          </a:bodyPr>
          <a:lstStyle/>
          <a:p>
            <a:pPr algn="ctr"/>
            <a:r>
              <a:rPr lang="en-GB" b="1" u="sng">
                <a:latin typeface="Calibri" pitchFamily="34" charset="0"/>
              </a:rPr>
              <a:t>The pattern of stresses</a:t>
            </a:r>
            <a:endParaRPr lang="en-GB">
              <a:latin typeface="Calibri" pitchFamily="34" charset="0"/>
            </a:endParaRPr>
          </a:p>
          <a:p>
            <a:pPr algn="ctr"/>
            <a:endParaRPr lang="en-GB" b="1" u="sng">
              <a:latin typeface="Calibri" pitchFamily="34" charset="0"/>
            </a:endParaRPr>
          </a:p>
          <a:p>
            <a:r>
              <a:rPr lang="en-GB">
                <a:latin typeface="Calibri" pitchFamily="34" charset="0"/>
              </a:rPr>
              <a:t>The stress pattern of iambic pentameter can be seen in this extract from </a:t>
            </a:r>
            <a:r>
              <a:rPr lang="en-GB" i="1">
                <a:latin typeface="Calibri" pitchFamily="34" charset="0"/>
              </a:rPr>
              <a:t>Romeo and Juliet</a:t>
            </a:r>
            <a:r>
              <a:rPr lang="en-GB">
                <a:latin typeface="Calibri" pitchFamily="34" charset="0"/>
              </a:rPr>
              <a:t>. The stressed syllables have been underlined.</a:t>
            </a:r>
          </a:p>
          <a:p>
            <a:pPr algn="ctr"/>
            <a:endParaRPr lang="en-GB" b="1" u="sng">
              <a:latin typeface="Calibri" pitchFamily="34" charset="0"/>
            </a:endParaRPr>
          </a:p>
          <a:p>
            <a:r>
              <a:rPr lang="en-US" i="1">
                <a:latin typeface="Calibri" pitchFamily="34" charset="0"/>
              </a:rPr>
              <a:t>If </a:t>
            </a:r>
            <a:r>
              <a:rPr lang="en-US" b="1" i="1" u="sng">
                <a:latin typeface="Calibri" pitchFamily="34" charset="0"/>
              </a:rPr>
              <a:t>I</a:t>
            </a:r>
            <a:r>
              <a:rPr lang="en-US" i="1">
                <a:latin typeface="Calibri" pitchFamily="34" charset="0"/>
              </a:rPr>
              <a:t> pro</a:t>
            </a:r>
            <a:r>
              <a:rPr lang="en-US" b="1" i="1" u="sng">
                <a:latin typeface="Calibri" pitchFamily="34" charset="0"/>
              </a:rPr>
              <a:t>fane</a:t>
            </a:r>
            <a:r>
              <a:rPr lang="en-US" i="1">
                <a:latin typeface="Calibri" pitchFamily="34" charset="0"/>
              </a:rPr>
              <a:t> with </a:t>
            </a:r>
            <a:r>
              <a:rPr lang="en-US" b="1" i="1" u="sng">
                <a:latin typeface="Calibri" pitchFamily="34" charset="0"/>
              </a:rPr>
              <a:t>my</a:t>
            </a:r>
            <a:r>
              <a:rPr lang="en-US" i="1">
                <a:latin typeface="Calibri" pitchFamily="34" charset="0"/>
              </a:rPr>
              <a:t> un</a:t>
            </a:r>
            <a:r>
              <a:rPr lang="en-US" b="1" i="1" u="sng">
                <a:latin typeface="Calibri" pitchFamily="34" charset="0"/>
              </a:rPr>
              <a:t>worth</a:t>
            </a:r>
            <a:r>
              <a:rPr lang="en-US" i="1">
                <a:latin typeface="Calibri" pitchFamily="34" charset="0"/>
              </a:rPr>
              <a:t>iest </a:t>
            </a:r>
            <a:r>
              <a:rPr lang="en-US" b="1" i="1" u="sng">
                <a:latin typeface="Calibri" pitchFamily="34" charset="0"/>
              </a:rPr>
              <a:t>hand</a:t>
            </a:r>
            <a:r>
              <a:rPr lang="en-US" i="1">
                <a:latin typeface="Calibri" pitchFamily="34" charset="0"/>
              </a:rPr>
              <a:t/>
            </a:r>
            <a:br>
              <a:rPr lang="en-US" i="1">
                <a:latin typeface="Calibri" pitchFamily="34" charset="0"/>
              </a:rPr>
            </a:br>
            <a:r>
              <a:rPr lang="en-US" i="1">
                <a:latin typeface="Calibri" pitchFamily="34" charset="0"/>
              </a:rPr>
              <a:t>This </a:t>
            </a:r>
            <a:r>
              <a:rPr lang="en-US" b="1" i="1" u="sng">
                <a:latin typeface="Calibri" pitchFamily="34" charset="0"/>
              </a:rPr>
              <a:t>ho</a:t>
            </a:r>
            <a:r>
              <a:rPr lang="en-US" i="1">
                <a:latin typeface="Calibri" pitchFamily="34" charset="0"/>
              </a:rPr>
              <a:t>ly </a:t>
            </a:r>
            <a:r>
              <a:rPr lang="en-US" b="1" i="1" u="sng">
                <a:latin typeface="Calibri" pitchFamily="34" charset="0"/>
              </a:rPr>
              <a:t>shrine</a:t>
            </a:r>
            <a:r>
              <a:rPr lang="en-US" i="1">
                <a:latin typeface="Calibri" pitchFamily="34" charset="0"/>
              </a:rPr>
              <a:t>, the </a:t>
            </a:r>
            <a:r>
              <a:rPr lang="en-US" b="1" i="1" u="sng">
                <a:latin typeface="Calibri" pitchFamily="34" charset="0"/>
              </a:rPr>
              <a:t>gen</a:t>
            </a:r>
            <a:r>
              <a:rPr lang="en-US" i="1">
                <a:latin typeface="Calibri" pitchFamily="34" charset="0"/>
              </a:rPr>
              <a:t>tle </a:t>
            </a:r>
            <a:r>
              <a:rPr lang="en-US" b="1" i="1" u="sng">
                <a:latin typeface="Calibri" pitchFamily="34" charset="0"/>
              </a:rPr>
              <a:t>fine</a:t>
            </a:r>
            <a:r>
              <a:rPr lang="en-US" i="1">
                <a:latin typeface="Calibri" pitchFamily="34" charset="0"/>
              </a:rPr>
              <a:t> is </a:t>
            </a:r>
            <a:r>
              <a:rPr lang="en-US" b="1" i="1" u="sng">
                <a:latin typeface="Calibri" pitchFamily="34" charset="0"/>
              </a:rPr>
              <a:t>this</a:t>
            </a:r>
            <a:r>
              <a:rPr lang="en-US" i="1">
                <a:latin typeface="Calibri" pitchFamily="34" charset="0"/>
              </a:rPr>
              <a:t>:</a:t>
            </a:r>
            <a:br>
              <a:rPr lang="en-US" i="1">
                <a:latin typeface="Calibri" pitchFamily="34" charset="0"/>
              </a:rPr>
            </a:br>
            <a:r>
              <a:rPr lang="en-US" i="1">
                <a:latin typeface="Calibri" pitchFamily="34" charset="0"/>
              </a:rPr>
              <a:t>My </a:t>
            </a:r>
            <a:r>
              <a:rPr lang="en-US" b="1" i="1" u="sng">
                <a:latin typeface="Calibri" pitchFamily="34" charset="0"/>
              </a:rPr>
              <a:t>lips</a:t>
            </a:r>
            <a:r>
              <a:rPr lang="en-US" i="1">
                <a:latin typeface="Calibri" pitchFamily="34" charset="0"/>
              </a:rPr>
              <a:t>, two </a:t>
            </a:r>
            <a:r>
              <a:rPr lang="en-US" b="1" i="1" u="sng">
                <a:latin typeface="Calibri" pitchFamily="34" charset="0"/>
              </a:rPr>
              <a:t>blush</a:t>
            </a:r>
            <a:r>
              <a:rPr lang="en-US" i="1">
                <a:latin typeface="Calibri" pitchFamily="34" charset="0"/>
              </a:rPr>
              <a:t>ing </a:t>
            </a:r>
            <a:r>
              <a:rPr lang="en-US" b="1" i="1" u="sng">
                <a:latin typeface="Calibri" pitchFamily="34" charset="0"/>
              </a:rPr>
              <a:t>pil</a:t>
            </a:r>
            <a:r>
              <a:rPr lang="en-US" i="1">
                <a:latin typeface="Calibri" pitchFamily="34" charset="0"/>
              </a:rPr>
              <a:t>grims, </a:t>
            </a:r>
            <a:r>
              <a:rPr lang="en-US" b="1" i="1" u="sng">
                <a:latin typeface="Calibri" pitchFamily="34" charset="0"/>
              </a:rPr>
              <a:t>rea</a:t>
            </a:r>
            <a:r>
              <a:rPr lang="en-US" i="1">
                <a:latin typeface="Calibri" pitchFamily="34" charset="0"/>
              </a:rPr>
              <a:t>dy </a:t>
            </a:r>
            <a:r>
              <a:rPr lang="en-US" b="1" i="1" u="sng">
                <a:latin typeface="Calibri" pitchFamily="34" charset="0"/>
              </a:rPr>
              <a:t>stand</a:t>
            </a:r>
            <a:r>
              <a:rPr lang="en-US" i="1">
                <a:latin typeface="Calibri" pitchFamily="34" charset="0"/>
              </a:rPr>
              <a:t/>
            </a:r>
            <a:br>
              <a:rPr lang="en-US" i="1">
                <a:latin typeface="Calibri" pitchFamily="34" charset="0"/>
              </a:rPr>
            </a:br>
            <a:r>
              <a:rPr lang="en-US" i="1">
                <a:latin typeface="Calibri" pitchFamily="34" charset="0"/>
              </a:rPr>
              <a:t>To </a:t>
            </a:r>
            <a:r>
              <a:rPr lang="en-US" b="1" i="1" u="sng">
                <a:latin typeface="Calibri" pitchFamily="34" charset="0"/>
              </a:rPr>
              <a:t>smooth</a:t>
            </a:r>
            <a:r>
              <a:rPr lang="en-US" i="1">
                <a:latin typeface="Calibri" pitchFamily="34" charset="0"/>
              </a:rPr>
              <a:t> that </a:t>
            </a:r>
            <a:r>
              <a:rPr lang="en-US" b="1" i="1" u="sng">
                <a:latin typeface="Calibri" pitchFamily="34" charset="0"/>
              </a:rPr>
              <a:t>rough</a:t>
            </a:r>
            <a:r>
              <a:rPr lang="en-US" i="1">
                <a:latin typeface="Calibri" pitchFamily="34" charset="0"/>
              </a:rPr>
              <a:t> touch </a:t>
            </a:r>
            <a:r>
              <a:rPr lang="en-US" b="1" i="1" u="sng">
                <a:latin typeface="Calibri" pitchFamily="34" charset="0"/>
              </a:rPr>
              <a:t>with</a:t>
            </a:r>
            <a:r>
              <a:rPr lang="en-US" i="1">
                <a:latin typeface="Calibri" pitchFamily="34" charset="0"/>
              </a:rPr>
              <a:t> a </a:t>
            </a:r>
            <a:r>
              <a:rPr lang="en-US" b="1" i="1" u="sng">
                <a:latin typeface="Calibri" pitchFamily="34" charset="0"/>
              </a:rPr>
              <a:t>tend</a:t>
            </a:r>
            <a:r>
              <a:rPr lang="en-US" i="1">
                <a:latin typeface="Calibri" pitchFamily="34" charset="0"/>
              </a:rPr>
              <a:t>er </a:t>
            </a:r>
            <a:r>
              <a:rPr lang="en-US" b="1" i="1" u="sng">
                <a:latin typeface="Calibri" pitchFamily="34" charset="0"/>
              </a:rPr>
              <a:t>kiss</a:t>
            </a:r>
            <a:r>
              <a:rPr lang="en-US" i="1">
                <a:latin typeface="Calibri" pitchFamily="34" charset="0"/>
              </a:rPr>
              <a:t>.</a:t>
            </a:r>
          </a:p>
          <a:p>
            <a:pPr algn="ctr"/>
            <a:endParaRPr lang="en-GB" b="1" u="sng">
              <a:latin typeface="Calibri" pitchFamily="34" charset="0"/>
            </a:endParaRPr>
          </a:p>
          <a:p>
            <a:r>
              <a:rPr lang="en-GB">
                <a:latin typeface="Calibri" pitchFamily="34" charset="0"/>
              </a:rPr>
              <a:t>Because iambic pentameter mimics the heart beat, the pattern is often strongest when Shakespeare is writing about love. </a:t>
            </a:r>
          </a:p>
          <a:p>
            <a:endParaRPr lang="en-GB">
              <a:latin typeface="Calibri" pitchFamily="34" charset="0"/>
            </a:endParaRPr>
          </a:p>
          <a:p>
            <a:r>
              <a:rPr lang="en-GB">
                <a:latin typeface="Calibri" pitchFamily="34" charset="0"/>
              </a:rPr>
              <a:t>For example, in this extract Romeo is meeting Juliet for the first time and falling in love with her. This is why the iambic pentameter rhythm is particularly noticeable here.</a:t>
            </a:r>
          </a:p>
        </p:txBody>
      </p:sp>
      <p:pic>
        <p:nvPicPr>
          <p:cNvPr id="17414" name="Picture 9"/>
          <p:cNvPicPr>
            <a:picLocks noChangeAspect="1"/>
          </p:cNvPicPr>
          <p:nvPr/>
        </p:nvPicPr>
        <p:blipFill>
          <a:blip r:embed="rId2"/>
          <a:srcRect/>
          <a:stretch>
            <a:fillRect/>
          </a:stretch>
        </p:blipFill>
        <p:spPr bwMode="auto">
          <a:xfrm>
            <a:off x="368300" y="5729288"/>
            <a:ext cx="881063" cy="876300"/>
          </a:xfrm>
          <a:prstGeom prst="rect">
            <a:avLst/>
          </a:prstGeom>
          <a:noFill/>
          <a:ln w="9525">
            <a:noFill/>
            <a:miter lim="800000"/>
            <a:headEnd/>
            <a:tailEnd/>
          </a:ln>
        </p:spPr>
      </p:pic>
      <p:sp>
        <p:nvSpPr>
          <p:cNvPr id="11" name="Rounded Rectangle 10"/>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Shakespeare’s language</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7" name="Rectangle 6"/>
          <p:cNvSpPr/>
          <p:nvPr/>
        </p:nvSpPr>
        <p:spPr>
          <a:xfrm>
            <a:off x="179388" y="155575"/>
            <a:ext cx="8785225" cy="6481763"/>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34813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Shakespeare’s sonnets</a:t>
            </a:r>
          </a:p>
        </p:txBody>
      </p:sp>
      <p:pic>
        <p:nvPicPr>
          <p:cNvPr id="18436" name="Picture 11"/>
          <p:cNvPicPr>
            <a:picLocks noChangeAspect="1"/>
          </p:cNvPicPr>
          <p:nvPr/>
        </p:nvPicPr>
        <p:blipFill>
          <a:blip r:embed="rId2"/>
          <a:srcRect/>
          <a:stretch>
            <a:fillRect/>
          </a:stretch>
        </p:blipFill>
        <p:spPr bwMode="auto">
          <a:xfrm>
            <a:off x="369888" y="5713413"/>
            <a:ext cx="881062" cy="876300"/>
          </a:xfrm>
          <a:prstGeom prst="rect">
            <a:avLst/>
          </a:prstGeom>
          <a:noFill/>
          <a:ln w="9525">
            <a:noFill/>
            <a:miter lim="800000"/>
            <a:headEnd/>
            <a:tailEnd/>
          </a:ln>
        </p:spPr>
      </p:pic>
      <p:sp>
        <p:nvSpPr>
          <p:cNvPr id="8" name="Rounded Rectangle 7"/>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Shakespeare’s language</a:t>
            </a:r>
          </a:p>
        </p:txBody>
      </p:sp>
      <p:sp>
        <p:nvSpPr>
          <p:cNvPr id="18438" name="TextBox 9"/>
          <p:cNvSpPr txBox="1">
            <a:spLocks noChangeArrowheads="1"/>
          </p:cNvSpPr>
          <p:nvPr/>
        </p:nvSpPr>
        <p:spPr bwMode="auto">
          <a:xfrm>
            <a:off x="4102100" y="434975"/>
            <a:ext cx="4718050" cy="5324475"/>
          </a:xfrm>
          <a:prstGeom prst="rect">
            <a:avLst/>
          </a:prstGeom>
          <a:noFill/>
          <a:ln w="38100">
            <a:solidFill>
              <a:srgbClr val="00B050"/>
            </a:solidFill>
            <a:prstDash val="sysDash"/>
            <a:miter lim="800000"/>
            <a:headEnd/>
            <a:tailEnd/>
          </a:ln>
        </p:spPr>
        <p:txBody>
          <a:bodyPr>
            <a:spAutoFit/>
          </a:bodyPr>
          <a:lstStyle/>
          <a:p>
            <a:pPr algn="ctr"/>
            <a:r>
              <a:rPr lang="en-GB" b="1" u="sng">
                <a:latin typeface="Calibri" pitchFamily="34" charset="0"/>
              </a:rPr>
              <a:t>The Shakespearean sonnet</a:t>
            </a:r>
          </a:p>
          <a:p>
            <a:endParaRPr lang="en-GB">
              <a:latin typeface="Calibri" pitchFamily="34" charset="0"/>
            </a:endParaRPr>
          </a:p>
          <a:p>
            <a:r>
              <a:rPr lang="en-GB" sz="1600">
                <a:latin typeface="Calibri" pitchFamily="34" charset="0"/>
              </a:rPr>
              <a:t>The English sonnet follows a strict </a:t>
            </a:r>
            <a:r>
              <a:rPr lang="en-GB" sz="1600" b="1">
                <a:solidFill>
                  <a:srgbClr val="00B050"/>
                </a:solidFill>
                <a:latin typeface="Calibri" pitchFamily="34" charset="0"/>
              </a:rPr>
              <a:t>rhyme scheme</a:t>
            </a:r>
            <a:r>
              <a:rPr lang="en-GB" sz="1600">
                <a:latin typeface="Calibri" pitchFamily="34" charset="0"/>
              </a:rPr>
              <a:t>. Its defining feature is the final </a:t>
            </a:r>
            <a:r>
              <a:rPr lang="en-GB" sz="1600" b="1">
                <a:solidFill>
                  <a:srgbClr val="00B050"/>
                </a:solidFill>
                <a:latin typeface="Calibri" pitchFamily="34" charset="0"/>
              </a:rPr>
              <a:t>rhyming couplet</a:t>
            </a:r>
            <a:r>
              <a:rPr lang="en-GB" sz="1600">
                <a:latin typeface="Calibri" pitchFamily="34" charset="0"/>
              </a:rPr>
              <a:t>, which sets it apart from other forms of sonnet.</a:t>
            </a:r>
          </a:p>
          <a:p>
            <a:endParaRPr lang="en-GB" sz="1600">
              <a:latin typeface="Calibri" pitchFamily="34" charset="0"/>
            </a:endParaRPr>
          </a:p>
          <a:p>
            <a:r>
              <a:rPr lang="en-US" sz="1600" i="1">
                <a:latin typeface="Calibri" pitchFamily="34" charset="0"/>
              </a:rPr>
              <a:t>Shall I compare thee to a summer's </a:t>
            </a:r>
            <a:r>
              <a:rPr lang="en-US" sz="1600" b="1" i="1">
                <a:solidFill>
                  <a:srgbClr val="00B050"/>
                </a:solidFill>
                <a:latin typeface="Calibri" pitchFamily="34" charset="0"/>
              </a:rPr>
              <a:t>day</a:t>
            </a:r>
            <a:r>
              <a:rPr lang="en-US" sz="1600" i="1">
                <a:latin typeface="Calibri" pitchFamily="34" charset="0"/>
              </a:rPr>
              <a:t>?</a:t>
            </a:r>
            <a:br>
              <a:rPr lang="en-US" sz="1600" i="1">
                <a:latin typeface="Calibri" pitchFamily="34" charset="0"/>
              </a:rPr>
            </a:br>
            <a:r>
              <a:rPr lang="en-US" sz="1600" i="1">
                <a:latin typeface="Calibri" pitchFamily="34" charset="0"/>
              </a:rPr>
              <a:t>Thou art more lovely and more </a:t>
            </a:r>
            <a:r>
              <a:rPr lang="en-US" sz="1600" b="1" i="1">
                <a:solidFill>
                  <a:srgbClr val="00B050"/>
                </a:solidFill>
                <a:latin typeface="Calibri" pitchFamily="34" charset="0"/>
              </a:rPr>
              <a:t>temperate</a:t>
            </a:r>
            <a:r>
              <a:rPr lang="en-US" sz="1600" i="1">
                <a:latin typeface="Calibri" pitchFamily="34" charset="0"/>
              </a:rPr>
              <a:t>:</a:t>
            </a:r>
            <a:br>
              <a:rPr lang="en-US" sz="1600" i="1">
                <a:latin typeface="Calibri" pitchFamily="34" charset="0"/>
              </a:rPr>
            </a:br>
            <a:r>
              <a:rPr lang="en-US" sz="1600" i="1">
                <a:latin typeface="Calibri" pitchFamily="34" charset="0"/>
              </a:rPr>
              <a:t>Rough winds do shake the darling buds of </a:t>
            </a:r>
            <a:r>
              <a:rPr lang="en-US" sz="1600" b="1" i="1">
                <a:solidFill>
                  <a:srgbClr val="00B050"/>
                </a:solidFill>
                <a:latin typeface="Calibri" pitchFamily="34" charset="0"/>
              </a:rPr>
              <a:t>May</a:t>
            </a:r>
            <a:r>
              <a:rPr lang="en-US" sz="1600" i="1">
                <a:latin typeface="Calibri" pitchFamily="34" charset="0"/>
              </a:rPr>
              <a:t>,</a:t>
            </a:r>
            <a:br>
              <a:rPr lang="en-US" sz="1600" i="1">
                <a:latin typeface="Calibri" pitchFamily="34" charset="0"/>
              </a:rPr>
            </a:br>
            <a:r>
              <a:rPr lang="en-US" sz="1600" i="1">
                <a:latin typeface="Calibri" pitchFamily="34" charset="0"/>
              </a:rPr>
              <a:t>And summer's lease hath all too short a </a:t>
            </a:r>
            <a:r>
              <a:rPr lang="en-US" sz="1600" b="1" i="1">
                <a:solidFill>
                  <a:srgbClr val="00B050"/>
                </a:solidFill>
                <a:latin typeface="Calibri" pitchFamily="34" charset="0"/>
              </a:rPr>
              <a:t>date</a:t>
            </a:r>
            <a:r>
              <a:rPr lang="en-US" sz="1600" i="1">
                <a:latin typeface="Calibri" pitchFamily="34" charset="0"/>
              </a:rPr>
              <a:t>:</a:t>
            </a:r>
            <a:br>
              <a:rPr lang="en-US" sz="1600" i="1">
                <a:latin typeface="Calibri" pitchFamily="34" charset="0"/>
              </a:rPr>
            </a:br>
            <a:r>
              <a:rPr lang="en-US" sz="1600" i="1">
                <a:latin typeface="Calibri" pitchFamily="34" charset="0"/>
              </a:rPr>
              <a:t>Sometime too hot the eye of heaven </a:t>
            </a:r>
            <a:r>
              <a:rPr lang="en-US" sz="1600" b="1" i="1">
                <a:solidFill>
                  <a:srgbClr val="00B050"/>
                </a:solidFill>
                <a:latin typeface="Calibri" pitchFamily="34" charset="0"/>
              </a:rPr>
              <a:t>shines</a:t>
            </a:r>
            <a:r>
              <a:rPr lang="en-US" sz="1600" i="1">
                <a:latin typeface="Calibri" pitchFamily="34" charset="0"/>
              </a:rPr>
              <a:t/>
            </a:r>
            <a:br>
              <a:rPr lang="en-US" sz="1600" i="1">
                <a:latin typeface="Calibri" pitchFamily="34" charset="0"/>
              </a:rPr>
            </a:br>
            <a:r>
              <a:rPr lang="en-US" sz="1600" i="1">
                <a:latin typeface="Calibri" pitchFamily="34" charset="0"/>
              </a:rPr>
              <a:t>and often is his gold complexion </a:t>
            </a:r>
            <a:r>
              <a:rPr lang="en-US" sz="1600" b="1" i="1">
                <a:solidFill>
                  <a:srgbClr val="00B050"/>
                </a:solidFill>
                <a:latin typeface="Calibri" pitchFamily="34" charset="0"/>
              </a:rPr>
              <a:t>dimmed</a:t>
            </a:r>
            <a:r>
              <a:rPr lang="en-US" sz="1600" i="1">
                <a:latin typeface="Calibri" pitchFamily="34" charset="0"/>
              </a:rPr>
              <a:t>;</a:t>
            </a:r>
            <a:br>
              <a:rPr lang="en-US" sz="1600" i="1">
                <a:latin typeface="Calibri" pitchFamily="34" charset="0"/>
              </a:rPr>
            </a:br>
            <a:r>
              <a:rPr lang="en-US" sz="1600" i="1">
                <a:latin typeface="Calibri" pitchFamily="34" charset="0"/>
              </a:rPr>
              <a:t>And every fair from fair sometimes </a:t>
            </a:r>
            <a:r>
              <a:rPr lang="en-US" sz="1600" b="1" i="1">
                <a:solidFill>
                  <a:srgbClr val="00B050"/>
                </a:solidFill>
                <a:latin typeface="Calibri" pitchFamily="34" charset="0"/>
              </a:rPr>
              <a:t>declines</a:t>
            </a:r>
            <a:r>
              <a:rPr lang="en-US" sz="1600" i="1">
                <a:latin typeface="Calibri" pitchFamily="34" charset="0"/>
              </a:rPr>
              <a:t>,</a:t>
            </a:r>
            <a:br>
              <a:rPr lang="en-US" sz="1600" i="1">
                <a:latin typeface="Calibri" pitchFamily="34" charset="0"/>
              </a:rPr>
            </a:br>
            <a:r>
              <a:rPr lang="en-US" sz="1600" i="1">
                <a:latin typeface="Calibri" pitchFamily="34" charset="0"/>
              </a:rPr>
              <a:t>By chance or nature's changing course </a:t>
            </a:r>
            <a:r>
              <a:rPr lang="en-US" sz="1600" b="1" i="1">
                <a:solidFill>
                  <a:srgbClr val="00B050"/>
                </a:solidFill>
                <a:latin typeface="Calibri" pitchFamily="34" charset="0"/>
              </a:rPr>
              <a:t>untrimmed</a:t>
            </a:r>
            <a:r>
              <a:rPr lang="en-US" sz="1600" i="1">
                <a:latin typeface="Calibri" pitchFamily="34" charset="0"/>
              </a:rPr>
              <a:t>;</a:t>
            </a:r>
            <a:br>
              <a:rPr lang="en-US" sz="1600" i="1">
                <a:latin typeface="Calibri" pitchFamily="34" charset="0"/>
              </a:rPr>
            </a:br>
            <a:r>
              <a:rPr lang="en-US" sz="1600" i="1">
                <a:latin typeface="Calibri" pitchFamily="34" charset="0"/>
              </a:rPr>
              <a:t>But thy eternal summer shall not </a:t>
            </a:r>
            <a:r>
              <a:rPr lang="en-US" sz="1600" b="1" i="1">
                <a:solidFill>
                  <a:srgbClr val="00B050"/>
                </a:solidFill>
                <a:latin typeface="Calibri" pitchFamily="34" charset="0"/>
              </a:rPr>
              <a:t>fade</a:t>
            </a:r>
            <a:r>
              <a:rPr lang="en-US" sz="1600" i="1">
                <a:latin typeface="Calibri" pitchFamily="34" charset="0"/>
              </a:rPr>
              <a:t>,</a:t>
            </a:r>
            <a:br>
              <a:rPr lang="en-US" sz="1600" i="1">
                <a:latin typeface="Calibri" pitchFamily="34" charset="0"/>
              </a:rPr>
            </a:br>
            <a:r>
              <a:rPr lang="en-US" sz="1600" i="1">
                <a:latin typeface="Calibri" pitchFamily="34" charset="0"/>
              </a:rPr>
              <a:t>Nor lose possession of that fair thou </a:t>
            </a:r>
            <a:r>
              <a:rPr lang="en-US" sz="1600" b="1" i="1">
                <a:solidFill>
                  <a:srgbClr val="00B050"/>
                </a:solidFill>
                <a:latin typeface="Calibri" pitchFamily="34" charset="0"/>
              </a:rPr>
              <a:t>ow'st</a:t>
            </a:r>
            <a:r>
              <a:rPr lang="en-US" sz="1600" i="1">
                <a:latin typeface="Calibri" pitchFamily="34" charset="0"/>
              </a:rPr>
              <a:t>;</a:t>
            </a:r>
            <a:br>
              <a:rPr lang="en-US" sz="1600" i="1">
                <a:latin typeface="Calibri" pitchFamily="34" charset="0"/>
              </a:rPr>
            </a:br>
            <a:r>
              <a:rPr lang="en-US" sz="1600" i="1">
                <a:latin typeface="Calibri" pitchFamily="34" charset="0"/>
              </a:rPr>
              <a:t>Nor shall death brag thou wander'st in his </a:t>
            </a:r>
            <a:r>
              <a:rPr lang="en-US" sz="1600" b="1" i="1">
                <a:solidFill>
                  <a:srgbClr val="00B050"/>
                </a:solidFill>
                <a:latin typeface="Calibri" pitchFamily="34" charset="0"/>
              </a:rPr>
              <a:t>shade</a:t>
            </a:r>
            <a:r>
              <a:rPr lang="en-US" sz="1600" i="1">
                <a:latin typeface="Calibri" pitchFamily="34" charset="0"/>
              </a:rPr>
              <a:t>,</a:t>
            </a:r>
            <a:br>
              <a:rPr lang="en-US" sz="1600" i="1">
                <a:latin typeface="Calibri" pitchFamily="34" charset="0"/>
              </a:rPr>
            </a:br>
            <a:r>
              <a:rPr lang="en-US" sz="1600" i="1">
                <a:latin typeface="Calibri" pitchFamily="34" charset="0"/>
              </a:rPr>
              <a:t>When in eternal lines to time thou </a:t>
            </a:r>
            <a:r>
              <a:rPr lang="en-US" sz="1600" b="1" i="1">
                <a:solidFill>
                  <a:srgbClr val="00B050"/>
                </a:solidFill>
                <a:latin typeface="Calibri" pitchFamily="34" charset="0"/>
              </a:rPr>
              <a:t>grow'st</a:t>
            </a:r>
            <a:r>
              <a:rPr lang="en-US" sz="1600" i="1">
                <a:latin typeface="Calibri" pitchFamily="34" charset="0"/>
              </a:rPr>
              <a:t>:</a:t>
            </a:r>
            <a:br>
              <a:rPr lang="en-US" sz="1600" i="1">
                <a:latin typeface="Calibri" pitchFamily="34" charset="0"/>
              </a:rPr>
            </a:br>
            <a:r>
              <a:rPr lang="en-US" sz="1600" i="1">
                <a:latin typeface="Calibri" pitchFamily="34" charset="0"/>
              </a:rPr>
              <a:t>So long as men can breathe, or eyes can </a:t>
            </a:r>
            <a:r>
              <a:rPr lang="en-US" sz="1600" b="1" i="1">
                <a:solidFill>
                  <a:srgbClr val="00B050"/>
                </a:solidFill>
                <a:latin typeface="Calibri" pitchFamily="34" charset="0"/>
              </a:rPr>
              <a:t>see</a:t>
            </a:r>
            <a:r>
              <a:rPr lang="en-US" sz="1600" i="1">
                <a:latin typeface="Calibri" pitchFamily="34" charset="0"/>
              </a:rPr>
              <a:t>,</a:t>
            </a:r>
            <a:br>
              <a:rPr lang="en-US" sz="1600" i="1">
                <a:latin typeface="Calibri" pitchFamily="34" charset="0"/>
              </a:rPr>
            </a:br>
            <a:r>
              <a:rPr lang="en-US" sz="1600" i="1">
                <a:latin typeface="Calibri" pitchFamily="34" charset="0"/>
              </a:rPr>
              <a:t>So long lives this, and this gives life to </a:t>
            </a:r>
            <a:r>
              <a:rPr lang="en-US" sz="1600" b="1" i="1">
                <a:solidFill>
                  <a:srgbClr val="00B050"/>
                </a:solidFill>
                <a:latin typeface="Calibri" pitchFamily="34" charset="0"/>
              </a:rPr>
              <a:t>thee</a:t>
            </a:r>
            <a:r>
              <a:rPr lang="en-US" sz="1600" i="1">
                <a:latin typeface="Calibri" pitchFamily="34" charset="0"/>
              </a:rPr>
              <a:t>.</a:t>
            </a:r>
          </a:p>
          <a:p>
            <a:endParaRPr lang="en-US" sz="1600" i="1">
              <a:latin typeface="Calibri" pitchFamily="34" charset="0"/>
            </a:endParaRPr>
          </a:p>
        </p:txBody>
      </p:sp>
      <p:sp>
        <p:nvSpPr>
          <p:cNvPr id="18439" name="TextBox 10"/>
          <p:cNvSpPr txBox="1">
            <a:spLocks noChangeArrowheads="1"/>
          </p:cNvSpPr>
          <p:nvPr/>
        </p:nvSpPr>
        <p:spPr bwMode="auto">
          <a:xfrm>
            <a:off x="8459788" y="1989138"/>
            <a:ext cx="360362" cy="3514725"/>
          </a:xfrm>
          <a:prstGeom prst="rect">
            <a:avLst/>
          </a:prstGeom>
          <a:noFill/>
          <a:ln w="9525">
            <a:noFill/>
            <a:miter lim="800000"/>
            <a:headEnd/>
            <a:tailEnd/>
          </a:ln>
        </p:spPr>
        <p:txBody>
          <a:bodyPr>
            <a:spAutoFit/>
          </a:bodyPr>
          <a:lstStyle/>
          <a:p>
            <a:r>
              <a:rPr lang="en-GB" sz="1600" b="1">
                <a:solidFill>
                  <a:srgbClr val="00B050"/>
                </a:solidFill>
                <a:latin typeface="Calibri" pitchFamily="34" charset="0"/>
              </a:rPr>
              <a:t>A</a:t>
            </a:r>
          </a:p>
          <a:p>
            <a:r>
              <a:rPr lang="en-GB" sz="1600" b="1">
                <a:solidFill>
                  <a:srgbClr val="00B050"/>
                </a:solidFill>
                <a:latin typeface="Calibri" pitchFamily="34" charset="0"/>
              </a:rPr>
              <a:t>B</a:t>
            </a:r>
          </a:p>
          <a:p>
            <a:r>
              <a:rPr lang="en-GB" sz="1600" b="1">
                <a:solidFill>
                  <a:srgbClr val="00B050"/>
                </a:solidFill>
                <a:latin typeface="Calibri" pitchFamily="34" charset="0"/>
              </a:rPr>
              <a:t>A</a:t>
            </a:r>
          </a:p>
          <a:p>
            <a:r>
              <a:rPr lang="en-GB" sz="1600" b="1">
                <a:solidFill>
                  <a:srgbClr val="00B050"/>
                </a:solidFill>
                <a:latin typeface="Calibri" pitchFamily="34" charset="0"/>
              </a:rPr>
              <a:t>B</a:t>
            </a:r>
          </a:p>
          <a:p>
            <a:r>
              <a:rPr lang="en-GB" sz="1600" b="1">
                <a:solidFill>
                  <a:srgbClr val="00B050"/>
                </a:solidFill>
                <a:latin typeface="Calibri" pitchFamily="34" charset="0"/>
              </a:rPr>
              <a:t>CD</a:t>
            </a:r>
          </a:p>
          <a:p>
            <a:r>
              <a:rPr lang="en-GB" sz="1600" b="1">
                <a:solidFill>
                  <a:srgbClr val="00B050"/>
                </a:solidFill>
                <a:latin typeface="Calibri" pitchFamily="34" charset="0"/>
              </a:rPr>
              <a:t>CD</a:t>
            </a:r>
          </a:p>
          <a:p>
            <a:r>
              <a:rPr lang="en-GB" sz="1600" b="1">
                <a:solidFill>
                  <a:srgbClr val="00B050"/>
                </a:solidFill>
                <a:latin typeface="Calibri" pitchFamily="34" charset="0"/>
              </a:rPr>
              <a:t>EF</a:t>
            </a:r>
          </a:p>
          <a:p>
            <a:r>
              <a:rPr lang="en-GB" sz="1600" b="1">
                <a:solidFill>
                  <a:srgbClr val="00B050"/>
                </a:solidFill>
                <a:latin typeface="Calibri" pitchFamily="34" charset="0"/>
              </a:rPr>
              <a:t>EF</a:t>
            </a:r>
          </a:p>
          <a:p>
            <a:r>
              <a:rPr lang="en-GB" sz="1600" b="1">
                <a:solidFill>
                  <a:srgbClr val="00B050"/>
                </a:solidFill>
                <a:latin typeface="Calibri" pitchFamily="34" charset="0"/>
              </a:rPr>
              <a:t>GG</a:t>
            </a:r>
          </a:p>
        </p:txBody>
      </p:sp>
      <p:sp>
        <p:nvSpPr>
          <p:cNvPr id="18440" name="TextBox 12"/>
          <p:cNvSpPr txBox="1">
            <a:spLocks noChangeArrowheads="1"/>
          </p:cNvSpPr>
          <p:nvPr/>
        </p:nvSpPr>
        <p:spPr bwMode="auto">
          <a:xfrm>
            <a:off x="328613" y="1052513"/>
            <a:ext cx="3773487" cy="5078412"/>
          </a:xfrm>
          <a:prstGeom prst="rect">
            <a:avLst/>
          </a:prstGeom>
          <a:noFill/>
          <a:ln w="9525">
            <a:noFill/>
            <a:miter lim="800000"/>
            <a:headEnd/>
            <a:tailEnd/>
          </a:ln>
        </p:spPr>
        <p:txBody>
          <a:bodyPr>
            <a:spAutoFit/>
          </a:bodyPr>
          <a:lstStyle/>
          <a:p>
            <a:r>
              <a:rPr lang="en-GB">
                <a:latin typeface="Calibri" pitchFamily="34" charset="0"/>
              </a:rPr>
              <a:t>Shakespeare is famous for writing a type of poem called a </a:t>
            </a:r>
            <a:r>
              <a:rPr lang="en-GB" b="1">
                <a:solidFill>
                  <a:srgbClr val="00B050"/>
                </a:solidFill>
                <a:latin typeface="Calibri" pitchFamily="34" charset="0"/>
              </a:rPr>
              <a:t>sonnet</a:t>
            </a:r>
            <a:r>
              <a:rPr lang="en-GB">
                <a:latin typeface="Calibri" pitchFamily="34" charset="0"/>
              </a:rPr>
              <a:t>. These fourteen-line poems originated in Italy and were introduced to England during the sixteenth century. </a:t>
            </a:r>
          </a:p>
          <a:p>
            <a:endParaRPr lang="en-GB">
              <a:latin typeface="Calibri" pitchFamily="34" charset="0"/>
            </a:endParaRPr>
          </a:p>
          <a:p>
            <a:r>
              <a:rPr lang="en-GB">
                <a:latin typeface="Calibri" pitchFamily="34" charset="0"/>
              </a:rPr>
              <a:t>Sonnets are associated with love and were usually written in praise of an unattainable object of the poet’s affection. </a:t>
            </a:r>
          </a:p>
          <a:p>
            <a:endParaRPr lang="en-GB">
              <a:latin typeface="Calibri" pitchFamily="34" charset="0"/>
            </a:endParaRPr>
          </a:p>
          <a:p>
            <a:r>
              <a:rPr lang="en-GB">
                <a:latin typeface="Calibri" pitchFamily="34" charset="0"/>
              </a:rPr>
              <a:t>A collection of 154 sonnets was published under Shakespeare’s name in 1609. The</a:t>
            </a:r>
            <a:r>
              <a:rPr lang="en-US">
                <a:latin typeface="Calibri" pitchFamily="34" charset="0"/>
              </a:rPr>
              <a:t>y seem to express love for two people; one is a young man, the other a woman known as the “dark lady”.</a:t>
            </a:r>
          </a:p>
          <a:p>
            <a:endParaRPr lang="en-GB">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 name="Rectangle 6"/>
          <p:cNvSpPr/>
          <p:nvPr/>
        </p:nvSpPr>
        <p:spPr>
          <a:xfrm>
            <a:off x="177800" y="200025"/>
            <a:ext cx="8783638"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468313" y="396875"/>
            <a:ext cx="3121025" cy="504825"/>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Vocabulary</a:t>
            </a:r>
          </a:p>
        </p:txBody>
      </p:sp>
      <p:pic>
        <p:nvPicPr>
          <p:cNvPr id="19460" name="Picture 11"/>
          <p:cNvPicPr>
            <a:picLocks noChangeAspect="1"/>
          </p:cNvPicPr>
          <p:nvPr/>
        </p:nvPicPr>
        <p:blipFill>
          <a:blip r:embed="rId3"/>
          <a:srcRect/>
          <a:stretch>
            <a:fillRect/>
          </a:stretch>
        </p:blipFill>
        <p:spPr bwMode="auto">
          <a:xfrm>
            <a:off x="369888" y="5759450"/>
            <a:ext cx="881062" cy="877888"/>
          </a:xfrm>
          <a:prstGeom prst="rect">
            <a:avLst/>
          </a:prstGeom>
          <a:noFill/>
          <a:ln w="9525">
            <a:noFill/>
            <a:miter lim="800000"/>
            <a:headEnd/>
            <a:tailEnd/>
          </a:ln>
        </p:spPr>
      </p:pic>
      <p:sp>
        <p:nvSpPr>
          <p:cNvPr id="19461" name="TextBox 17"/>
          <p:cNvSpPr txBox="1">
            <a:spLocks noChangeArrowheads="1"/>
          </p:cNvSpPr>
          <p:nvPr/>
        </p:nvSpPr>
        <p:spPr bwMode="auto">
          <a:xfrm>
            <a:off x="369888" y="1055688"/>
            <a:ext cx="5138737" cy="4802187"/>
          </a:xfrm>
          <a:prstGeom prst="rect">
            <a:avLst/>
          </a:prstGeom>
          <a:noFill/>
          <a:ln w="9525">
            <a:noFill/>
            <a:miter lim="800000"/>
            <a:headEnd/>
            <a:tailEnd/>
          </a:ln>
        </p:spPr>
        <p:txBody>
          <a:bodyPr>
            <a:spAutoFit/>
          </a:bodyPr>
          <a:lstStyle/>
          <a:p>
            <a:r>
              <a:rPr lang="en-GB">
                <a:latin typeface="Calibri" pitchFamily="34" charset="0"/>
              </a:rPr>
              <a:t>It is thought that Shakespeare may have created more than 2,000 words that are still used in the English language today. He did this by combining existing words and sounds to create </a:t>
            </a:r>
            <a:r>
              <a:rPr lang="en-GB" b="1">
                <a:solidFill>
                  <a:srgbClr val="00B0F0"/>
                </a:solidFill>
                <a:latin typeface="Calibri" pitchFamily="34" charset="0"/>
              </a:rPr>
              <a:t>neologisms</a:t>
            </a:r>
            <a:r>
              <a:rPr lang="en-GB">
                <a:latin typeface="Calibri" pitchFamily="34" charset="0"/>
              </a:rPr>
              <a:t>. </a:t>
            </a:r>
          </a:p>
          <a:p>
            <a:endParaRPr lang="en-GB">
              <a:latin typeface="Calibri" pitchFamily="34" charset="0"/>
            </a:endParaRPr>
          </a:p>
          <a:p>
            <a:r>
              <a:rPr lang="en-GB">
                <a:latin typeface="Calibri" pitchFamily="34" charset="0"/>
              </a:rPr>
              <a:t>“Vanish into thin air”, “love is blind” and “a laughing stock” are just three examples of phrases that were invented by Shakespeare and are still used today.</a:t>
            </a:r>
          </a:p>
          <a:p>
            <a:endParaRPr lang="en-GB">
              <a:latin typeface="Calibri" pitchFamily="34" charset="0"/>
            </a:endParaRPr>
          </a:p>
          <a:p>
            <a:r>
              <a:rPr lang="en-GB">
                <a:latin typeface="Calibri" pitchFamily="34" charset="0"/>
              </a:rPr>
              <a:t>The use of neologisms helped to make Shakespeare’s writing surprising and unusual. He was able to devise creative insults and witty banter. </a:t>
            </a:r>
          </a:p>
          <a:p>
            <a:endParaRPr lang="en-GB">
              <a:latin typeface="Calibri" pitchFamily="34" charset="0"/>
            </a:endParaRPr>
          </a:p>
          <a:p>
            <a:r>
              <a:rPr lang="en-GB">
                <a:latin typeface="Calibri" pitchFamily="34" charset="0"/>
              </a:rPr>
              <a:t>Shakespeare also used a variety of poetic techniques, such as </a:t>
            </a:r>
            <a:r>
              <a:rPr lang="en-GB" b="1">
                <a:solidFill>
                  <a:srgbClr val="00B0F0"/>
                </a:solidFill>
                <a:latin typeface="Calibri" pitchFamily="34" charset="0"/>
              </a:rPr>
              <a:t>imagery</a:t>
            </a:r>
            <a:r>
              <a:rPr lang="en-GB">
                <a:latin typeface="Calibri" pitchFamily="34" charset="0"/>
              </a:rPr>
              <a:t>, to express complicated emotions or ideas. </a:t>
            </a:r>
            <a:r>
              <a:rPr lang="en-GB" b="1">
                <a:solidFill>
                  <a:srgbClr val="00B0F0"/>
                </a:solidFill>
                <a:latin typeface="Calibri" pitchFamily="34" charset="0"/>
              </a:rPr>
              <a:t>Similes</a:t>
            </a:r>
            <a:r>
              <a:rPr lang="en-GB">
                <a:latin typeface="Calibri" pitchFamily="34" charset="0"/>
              </a:rPr>
              <a:t> or </a:t>
            </a:r>
            <a:r>
              <a:rPr lang="en-GB" b="1">
                <a:solidFill>
                  <a:srgbClr val="00B0F0"/>
                </a:solidFill>
                <a:latin typeface="Calibri" pitchFamily="34" charset="0"/>
              </a:rPr>
              <a:t>metaphors</a:t>
            </a:r>
            <a:r>
              <a:rPr lang="en-GB">
                <a:latin typeface="Calibri" pitchFamily="34" charset="0"/>
              </a:rPr>
              <a:t> were often used, along with </a:t>
            </a:r>
            <a:r>
              <a:rPr lang="en-GB" b="1">
                <a:solidFill>
                  <a:srgbClr val="00B0F0"/>
                </a:solidFill>
                <a:latin typeface="Calibri" pitchFamily="34" charset="0"/>
              </a:rPr>
              <a:t>alliteration</a:t>
            </a:r>
            <a:r>
              <a:rPr lang="en-GB">
                <a:latin typeface="Calibri" pitchFamily="34" charset="0"/>
              </a:rPr>
              <a:t> and </a:t>
            </a:r>
            <a:r>
              <a:rPr lang="en-GB" b="1">
                <a:solidFill>
                  <a:srgbClr val="00B0F0"/>
                </a:solidFill>
                <a:latin typeface="Calibri" pitchFamily="34" charset="0"/>
              </a:rPr>
              <a:t>assonance</a:t>
            </a:r>
            <a:r>
              <a:rPr lang="en-GB">
                <a:latin typeface="Calibri" pitchFamily="34" charset="0"/>
              </a:rPr>
              <a:t>.</a:t>
            </a:r>
          </a:p>
        </p:txBody>
      </p:sp>
      <p:sp>
        <p:nvSpPr>
          <p:cNvPr id="19462" name="TextBox 7"/>
          <p:cNvSpPr txBox="1">
            <a:spLocks noChangeArrowheads="1"/>
          </p:cNvSpPr>
          <p:nvPr/>
        </p:nvSpPr>
        <p:spPr bwMode="auto">
          <a:xfrm>
            <a:off x="5724525" y="396875"/>
            <a:ext cx="3054350" cy="5324475"/>
          </a:xfrm>
          <a:prstGeom prst="rect">
            <a:avLst/>
          </a:prstGeom>
          <a:noFill/>
          <a:ln w="38100">
            <a:solidFill>
              <a:srgbClr val="00B0F0"/>
            </a:solidFill>
            <a:prstDash val="sysDash"/>
            <a:miter lim="800000"/>
            <a:headEnd/>
            <a:tailEnd/>
          </a:ln>
        </p:spPr>
        <p:txBody>
          <a:bodyPr>
            <a:spAutoFit/>
          </a:bodyPr>
          <a:lstStyle/>
          <a:p>
            <a:pPr algn="ctr"/>
            <a:r>
              <a:rPr lang="en-GB" sz="2000" b="1" u="sng">
                <a:latin typeface="Calibri" pitchFamily="34" charset="0"/>
              </a:rPr>
              <a:t>Shakespeare mini-glossary</a:t>
            </a:r>
          </a:p>
          <a:p>
            <a:pPr algn="ctr"/>
            <a:endParaRPr lang="en-GB" sz="1600">
              <a:latin typeface="Calibri" pitchFamily="34" charset="0"/>
            </a:endParaRPr>
          </a:p>
          <a:p>
            <a:r>
              <a:rPr lang="en-GB" sz="1600">
                <a:latin typeface="Calibri" pitchFamily="34" charset="0"/>
              </a:rPr>
              <a:t>Some common words found in Shakespeare:</a:t>
            </a:r>
          </a:p>
          <a:p>
            <a:endParaRPr lang="en-GB" sz="1600">
              <a:latin typeface="Calibri" pitchFamily="34" charset="0"/>
            </a:endParaRPr>
          </a:p>
          <a:p>
            <a:r>
              <a:rPr lang="en-GB" sz="1600" b="1">
                <a:solidFill>
                  <a:srgbClr val="00B0F0"/>
                </a:solidFill>
                <a:latin typeface="Calibri" pitchFamily="34" charset="0"/>
              </a:rPr>
              <a:t>anon</a:t>
            </a:r>
            <a:r>
              <a:rPr lang="en-GB" sz="1600">
                <a:latin typeface="Calibri" pitchFamily="34" charset="0"/>
              </a:rPr>
              <a:t>  soon</a:t>
            </a:r>
          </a:p>
          <a:p>
            <a:r>
              <a:rPr lang="en-GB" sz="1600" b="1">
                <a:solidFill>
                  <a:srgbClr val="00B0F0"/>
                </a:solidFill>
                <a:latin typeface="Calibri" pitchFamily="34" charset="0"/>
              </a:rPr>
              <a:t>art</a:t>
            </a:r>
            <a:r>
              <a:rPr lang="en-GB" sz="1600">
                <a:latin typeface="Calibri" pitchFamily="34" charset="0"/>
              </a:rPr>
              <a:t>  are </a:t>
            </a:r>
          </a:p>
          <a:p>
            <a:r>
              <a:rPr lang="en-GB" sz="1600" b="1">
                <a:solidFill>
                  <a:srgbClr val="00B0F0"/>
                </a:solidFill>
                <a:latin typeface="Calibri" pitchFamily="34" charset="0"/>
              </a:rPr>
              <a:t>betwixt</a:t>
            </a:r>
            <a:r>
              <a:rPr lang="en-GB" sz="1600">
                <a:latin typeface="Calibri" pitchFamily="34" charset="0"/>
              </a:rPr>
              <a:t>  between</a:t>
            </a:r>
          </a:p>
          <a:p>
            <a:r>
              <a:rPr lang="en-GB" sz="1600" b="1">
                <a:solidFill>
                  <a:srgbClr val="00B0F0"/>
                </a:solidFill>
                <a:latin typeface="Calibri" pitchFamily="34" charset="0"/>
              </a:rPr>
              <a:t>ere</a:t>
            </a:r>
            <a:r>
              <a:rPr lang="en-GB" sz="1600">
                <a:latin typeface="Calibri" pitchFamily="34" charset="0"/>
              </a:rPr>
              <a:t>  before</a:t>
            </a:r>
            <a:br>
              <a:rPr lang="en-GB" sz="1600">
                <a:latin typeface="Calibri" pitchFamily="34" charset="0"/>
              </a:rPr>
            </a:br>
            <a:r>
              <a:rPr lang="en-GB" sz="1600" b="1">
                <a:solidFill>
                  <a:srgbClr val="00B0F0"/>
                </a:solidFill>
                <a:latin typeface="Calibri" pitchFamily="34" charset="0"/>
              </a:rPr>
              <a:t>gramercy</a:t>
            </a:r>
            <a:r>
              <a:rPr lang="en-GB" sz="1600">
                <a:latin typeface="Calibri" pitchFamily="34" charset="0"/>
              </a:rPr>
              <a:t>  thank you</a:t>
            </a:r>
          </a:p>
          <a:p>
            <a:r>
              <a:rPr lang="en-GB" sz="1600" b="1">
                <a:solidFill>
                  <a:srgbClr val="00B0F0"/>
                </a:solidFill>
                <a:latin typeface="Calibri" pitchFamily="34" charset="0"/>
              </a:rPr>
              <a:t>hast</a:t>
            </a:r>
            <a:r>
              <a:rPr lang="en-GB" sz="1600">
                <a:latin typeface="Calibri" pitchFamily="34" charset="0"/>
              </a:rPr>
              <a:t>  have</a:t>
            </a:r>
          </a:p>
          <a:p>
            <a:r>
              <a:rPr lang="en-GB" sz="1600" b="1">
                <a:solidFill>
                  <a:srgbClr val="00B0F0"/>
                </a:solidFill>
                <a:latin typeface="Calibri" pitchFamily="34" charset="0"/>
              </a:rPr>
              <a:t>hath</a:t>
            </a:r>
            <a:r>
              <a:rPr lang="en-GB" sz="1600">
                <a:latin typeface="Calibri" pitchFamily="34" charset="0"/>
              </a:rPr>
              <a:t>  has</a:t>
            </a:r>
          </a:p>
          <a:p>
            <a:r>
              <a:rPr lang="en-GB" sz="1600" b="1">
                <a:solidFill>
                  <a:srgbClr val="00B0F0"/>
                </a:solidFill>
                <a:latin typeface="Calibri" pitchFamily="34" charset="0"/>
              </a:rPr>
              <a:t>prithee</a:t>
            </a:r>
            <a:r>
              <a:rPr lang="en-GB" sz="1600">
                <a:latin typeface="Calibri" pitchFamily="34" charset="0"/>
              </a:rPr>
              <a:t>  please</a:t>
            </a:r>
          </a:p>
          <a:p>
            <a:r>
              <a:rPr lang="en-GB" sz="1600" b="1">
                <a:solidFill>
                  <a:srgbClr val="00B0F0"/>
                </a:solidFill>
                <a:latin typeface="Calibri" pitchFamily="34" charset="0"/>
              </a:rPr>
              <a:t>sirrah</a:t>
            </a:r>
            <a:r>
              <a:rPr lang="en-GB" sz="1600">
                <a:latin typeface="Calibri" pitchFamily="34" charset="0"/>
              </a:rPr>
              <a:t>  sir</a:t>
            </a:r>
            <a:br>
              <a:rPr lang="en-GB" sz="1600">
                <a:latin typeface="Calibri" pitchFamily="34" charset="0"/>
              </a:rPr>
            </a:br>
            <a:r>
              <a:rPr lang="en-GB" sz="1600" b="1">
                <a:solidFill>
                  <a:srgbClr val="00B0F0"/>
                </a:solidFill>
                <a:latin typeface="Calibri" pitchFamily="34" charset="0"/>
              </a:rPr>
              <a:t>thee</a:t>
            </a:r>
            <a:r>
              <a:rPr lang="en-GB" sz="1600">
                <a:latin typeface="Calibri" pitchFamily="34" charset="0"/>
              </a:rPr>
              <a:t>  you </a:t>
            </a:r>
            <a:r>
              <a:rPr lang="en-GB" sz="1600" i="1">
                <a:latin typeface="Calibri" pitchFamily="34" charset="0"/>
              </a:rPr>
              <a:t>(informal)</a:t>
            </a:r>
          </a:p>
          <a:p>
            <a:r>
              <a:rPr lang="en-GB" sz="1600" b="1">
                <a:solidFill>
                  <a:srgbClr val="00B0F0"/>
                </a:solidFill>
                <a:latin typeface="Calibri" pitchFamily="34" charset="0"/>
              </a:rPr>
              <a:t>thou</a:t>
            </a:r>
            <a:r>
              <a:rPr lang="en-GB" sz="1600">
                <a:latin typeface="Calibri" pitchFamily="34" charset="0"/>
              </a:rPr>
              <a:t>  you </a:t>
            </a:r>
            <a:r>
              <a:rPr lang="en-GB" sz="1600" i="1">
                <a:latin typeface="Calibri" pitchFamily="34" charset="0"/>
              </a:rPr>
              <a:t>(formal)</a:t>
            </a:r>
          </a:p>
          <a:p>
            <a:r>
              <a:rPr lang="en-GB" sz="1600" b="1">
                <a:solidFill>
                  <a:srgbClr val="00B0F0"/>
                </a:solidFill>
                <a:latin typeface="Calibri" pitchFamily="34" charset="0"/>
              </a:rPr>
              <a:t>thy</a:t>
            </a:r>
            <a:r>
              <a:rPr lang="en-GB" sz="1600">
                <a:latin typeface="Calibri" pitchFamily="34" charset="0"/>
              </a:rPr>
              <a:t>  your </a:t>
            </a:r>
            <a:r>
              <a:rPr lang="en-GB" sz="1600" i="1">
                <a:latin typeface="Calibri" pitchFamily="34" charset="0"/>
              </a:rPr>
              <a:t>(informal)</a:t>
            </a:r>
            <a:br>
              <a:rPr lang="en-GB" sz="1600" i="1">
                <a:latin typeface="Calibri" pitchFamily="34" charset="0"/>
              </a:rPr>
            </a:br>
            <a:r>
              <a:rPr lang="en-GB" sz="1600" b="1">
                <a:solidFill>
                  <a:srgbClr val="00B0F0"/>
                </a:solidFill>
                <a:latin typeface="Calibri" pitchFamily="34" charset="0"/>
              </a:rPr>
              <a:t>thine</a:t>
            </a:r>
            <a:r>
              <a:rPr lang="en-GB" sz="1600">
                <a:latin typeface="Calibri" pitchFamily="34" charset="0"/>
              </a:rPr>
              <a:t>  your </a:t>
            </a:r>
            <a:r>
              <a:rPr lang="en-GB" sz="1600" i="1">
                <a:latin typeface="Calibri" pitchFamily="34" charset="0"/>
              </a:rPr>
              <a:t>(formal)</a:t>
            </a:r>
            <a:r>
              <a:rPr lang="en-GB" sz="1600">
                <a:latin typeface="Calibri" pitchFamily="34" charset="0"/>
              </a:rPr>
              <a:t/>
            </a:r>
            <a:br>
              <a:rPr lang="en-GB" sz="1600">
                <a:latin typeface="Calibri" pitchFamily="34" charset="0"/>
              </a:rPr>
            </a:br>
            <a:r>
              <a:rPr lang="en-GB" sz="1600" b="1">
                <a:solidFill>
                  <a:srgbClr val="00B0F0"/>
                </a:solidFill>
                <a:latin typeface="Calibri" pitchFamily="34" charset="0"/>
              </a:rPr>
              <a:t>‘tis  </a:t>
            </a:r>
            <a:r>
              <a:rPr lang="en-GB" sz="1600">
                <a:latin typeface="Calibri" pitchFamily="34" charset="0"/>
              </a:rPr>
              <a:t>it is</a:t>
            </a:r>
          </a:p>
          <a:p>
            <a:r>
              <a:rPr lang="en-GB" sz="1600" b="1">
                <a:solidFill>
                  <a:srgbClr val="00B0F0"/>
                </a:solidFill>
                <a:latin typeface="Calibri" pitchFamily="34" charset="0"/>
              </a:rPr>
              <a:t>‘twas  </a:t>
            </a:r>
            <a:r>
              <a:rPr lang="en-GB" sz="1600">
                <a:latin typeface="Calibri" pitchFamily="34" charset="0"/>
              </a:rPr>
              <a:t>it was</a:t>
            </a:r>
          </a:p>
          <a:p>
            <a:r>
              <a:rPr lang="en-GB" sz="1600" b="1">
                <a:solidFill>
                  <a:srgbClr val="00B0F0"/>
                </a:solidFill>
                <a:latin typeface="Calibri" pitchFamily="34" charset="0"/>
              </a:rPr>
              <a:t>ye</a:t>
            </a:r>
            <a:r>
              <a:rPr lang="en-GB" sz="1600">
                <a:latin typeface="Calibri" pitchFamily="34" charset="0"/>
              </a:rPr>
              <a:t>  you</a:t>
            </a:r>
          </a:p>
        </p:txBody>
      </p:sp>
      <p:sp>
        <p:nvSpPr>
          <p:cNvPr id="11" name="Rounded Rectangle 10"/>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Shakespeare’s language</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Rectangle 6"/>
          <p:cNvSpPr/>
          <p:nvPr/>
        </p:nvSpPr>
        <p:spPr>
          <a:xfrm>
            <a:off x="200025" y="198438"/>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4418012"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smtClean="0"/>
              <a:t>Characterization </a:t>
            </a:r>
            <a:r>
              <a:rPr lang="en-GB" sz="2400" b="1" dirty="0"/>
              <a:t>and language</a:t>
            </a:r>
          </a:p>
        </p:txBody>
      </p:sp>
      <p:pic>
        <p:nvPicPr>
          <p:cNvPr id="21508" name="Picture 11"/>
          <p:cNvPicPr>
            <a:picLocks noChangeAspect="1"/>
          </p:cNvPicPr>
          <p:nvPr/>
        </p:nvPicPr>
        <p:blipFill>
          <a:blip r:embed="rId3"/>
          <a:srcRect/>
          <a:stretch>
            <a:fillRect/>
          </a:stretch>
        </p:blipFill>
        <p:spPr bwMode="auto">
          <a:xfrm>
            <a:off x="369888" y="5759450"/>
            <a:ext cx="881062" cy="877888"/>
          </a:xfrm>
          <a:prstGeom prst="rect">
            <a:avLst/>
          </a:prstGeom>
          <a:noFill/>
          <a:ln w="9525">
            <a:noFill/>
            <a:miter lim="800000"/>
            <a:headEnd/>
            <a:tailEnd/>
          </a:ln>
        </p:spPr>
      </p:pic>
      <p:sp>
        <p:nvSpPr>
          <p:cNvPr id="21509" name="TextBox 7"/>
          <p:cNvSpPr txBox="1">
            <a:spLocks noChangeArrowheads="1"/>
          </p:cNvSpPr>
          <p:nvPr/>
        </p:nvSpPr>
        <p:spPr bwMode="auto">
          <a:xfrm>
            <a:off x="5651500" y="404813"/>
            <a:ext cx="3127375" cy="5324475"/>
          </a:xfrm>
          <a:prstGeom prst="rect">
            <a:avLst/>
          </a:prstGeom>
          <a:noFill/>
          <a:ln w="38100">
            <a:solidFill>
              <a:srgbClr val="0070C0"/>
            </a:solidFill>
            <a:prstDash val="sysDash"/>
            <a:miter lim="800000"/>
            <a:headEnd/>
            <a:tailEnd/>
          </a:ln>
        </p:spPr>
        <p:txBody>
          <a:bodyPr>
            <a:spAutoFit/>
          </a:bodyPr>
          <a:lstStyle/>
          <a:p>
            <a:pPr algn="ctr"/>
            <a:r>
              <a:rPr lang="en-GB" b="1" u="sng">
                <a:latin typeface="Calibri" pitchFamily="34" charset="0"/>
              </a:rPr>
              <a:t>The language of love</a:t>
            </a:r>
          </a:p>
          <a:p>
            <a:pPr algn="ctr"/>
            <a:endParaRPr lang="en-GB" b="1" u="sng">
              <a:latin typeface="Calibri" pitchFamily="34" charset="0"/>
            </a:endParaRPr>
          </a:p>
          <a:p>
            <a:r>
              <a:rPr lang="en-GB" sz="1600">
                <a:latin typeface="Calibri" pitchFamily="34" charset="0"/>
              </a:rPr>
              <a:t>It is common for Shakespeare to use language to emphasise the deep connection between lovers, particularly where their love is fated.</a:t>
            </a:r>
            <a:endParaRPr lang="en-GB" sz="1600" i="1">
              <a:latin typeface="Calibri" pitchFamily="34" charset="0"/>
            </a:endParaRPr>
          </a:p>
          <a:p>
            <a:endParaRPr lang="en-GB" sz="1600" i="1">
              <a:latin typeface="Calibri" pitchFamily="34" charset="0"/>
            </a:endParaRPr>
          </a:p>
          <a:p>
            <a:r>
              <a:rPr lang="en-GB" sz="1600">
                <a:latin typeface="Calibri" pitchFamily="34" charset="0"/>
              </a:rPr>
              <a:t>For example, Benedick and Beatrice in </a:t>
            </a:r>
            <a:r>
              <a:rPr lang="en-GB" sz="1600" i="1">
                <a:latin typeface="Calibri" pitchFamily="34" charset="0"/>
              </a:rPr>
              <a:t>Much Ado About Nothing </a:t>
            </a:r>
            <a:r>
              <a:rPr lang="en-GB" sz="1600">
                <a:latin typeface="Calibri" pitchFamily="34" charset="0"/>
              </a:rPr>
              <a:t>are both clever with their words and demonstrate their compatibility through battles of wits.</a:t>
            </a:r>
          </a:p>
          <a:p>
            <a:endParaRPr lang="en-GB" sz="1600">
              <a:latin typeface="Calibri" pitchFamily="34" charset="0"/>
            </a:endParaRPr>
          </a:p>
          <a:p>
            <a:r>
              <a:rPr lang="en-GB" sz="1600">
                <a:latin typeface="Calibri" pitchFamily="34" charset="0"/>
              </a:rPr>
              <a:t>Romeo and Juliet both use language in a playful way. They share </a:t>
            </a:r>
            <a:r>
              <a:rPr lang="en-GB" sz="1600" b="1">
                <a:solidFill>
                  <a:srgbClr val="0070C0"/>
                </a:solidFill>
                <a:latin typeface="Calibri" pitchFamily="34" charset="0"/>
              </a:rPr>
              <a:t>extended metaphors </a:t>
            </a:r>
            <a:r>
              <a:rPr lang="en-GB" sz="1600">
                <a:latin typeface="Calibri" pitchFamily="34" charset="0"/>
              </a:rPr>
              <a:t>and the dialogue of their first meeting follows the structure of a </a:t>
            </a:r>
            <a:r>
              <a:rPr lang="en-GB" sz="1600" b="1">
                <a:solidFill>
                  <a:srgbClr val="0070C0"/>
                </a:solidFill>
                <a:latin typeface="Calibri" pitchFamily="34" charset="0"/>
              </a:rPr>
              <a:t>sonnet</a:t>
            </a:r>
            <a:r>
              <a:rPr lang="en-GB" sz="1600">
                <a:latin typeface="Calibri" pitchFamily="34" charset="0"/>
              </a:rPr>
              <a:t>, which is a form of love poem.</a:t>
            </a:r>
            <a:endParaRPr lang="en-GB">
              <a:latin typeface="Calibri" pitchFamily="34" charset="0"/>
            </a:endParaRPr>
          </a:p>
          <a:p>
            <a:endParaRPr lang="en-GB" sz="1600">
              <a:latin typeface="Calibri" pitchFamily="34" charset="0"/>
            </a:endParaRPr>
          </a:p>
        </p:txBody>
      </p:sp>
      <p:sp>
        <p:nvSpPr>
          <p:cNvPr id="11" name="Rounded Rectangle 10"/>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Shakespeare’s language</a:t>
            </a:r>
          </a:p>
        </p:txBody>
      </p:sp>
      <p:sp>
        <p:nvSpPr>
          <p:cNvPr id="21511" name="TextBox 9"/>
          <p:cNvSpPr txBox="1">
            <a:spLocks noChangeArrowheads="1"/>
          </p:cNvSpPr>
          <p:nvPr/>
        </p:nvSpPr>
        <p:spPr bwMode="auto">
          <a:xfrm>
            <a:off x="387350" y="1166813"/>
            <a:ext cx="5208588" cy="4232275"/>
          </a:xfrm>
          <a:prstGeom prst="rect">
            <a:avLst/>
          </a:prstGeom>
          <a:noFill/>
          <a:ln w="9525">
            <a:noFill/>
            <a:miter lim="800000"/>
            <a:headEnd/>
            <a:tailEnd/>
          </a:ln>
        </p:spPr>
        <p:txBody>
          <a:bodyPr>
            <a:spAutoFit/>
          </a:bodyPr>
          <a:lstStyle/>
          <a:p>
            <a:r>
              <a:rPr lang="en-GB" sz="1700">
                <a:latin typeface="Calibri" pitchFamily="34" charset="0"/>
              </a:rPr>
              <a:t>Elizabethan theatre was primarily an </a:t>
            </a:r>
            <a:r>
              <a:rPr lang="en-GB" sz="1700" b="1">
                <a:solidFill>
                  <a:srgbClr val="0070C0"/>
                </a:solidFill>
                <a:latin typeface="Calibri" pitchFamily="34" charset="0"/>
              </a:rPr>
              <a:t>aural</a:t>
            </a:r>
            <a:r>
              <a:rPr lang="en-GB" sz="1700">
                <a:latin typeface="Calibri" pitchFamily="34" charset="0"/>
              </a:rPr>
              <a:t> rather than a visual experience. What the audience heard was more important than what they could see. Language was key in creating </a:t>
            </a:r>
            <a:r>
              <a:rPr lang="en-GB" sz="1700" b="1">
                <a:solidFill>
                  <a:srgbClr val="0070C0"/>
                </a:solidFill>
                <a:latin typeface="Calibri" pitchFamily="34" charset="0"/>
              </a:rPr>
              <a:t>place</a:t>
            </a:r>
            <a:r>
              <a:rPr lang="en-GB" sz="1700">
                <a:latin typeface="Calibri" pitchFamily="34" charset="0"/>
              </a:rPr>
              <a:t>, </a:t>
            </a:r>
            <a:r>
              <a:rPr lang="en-GB" sz="1700" b="1">
                <a:solidFill>
                  <a:srgbClr val="0070C0"/>
                </a:solidFill>
                <a:latin typeface="Calibri" pitchFamily="34" charset="0"/>
              </a:rPr>
              <a:t>atmosphere</a:t>
            </a:r>
            <a:r>
              <a:rPr lang="en-GB" sz="1700">
                <a:latin typeface="Calibri" pitchFamily="34" charset="0"/>
              </a:rPr>
              <a:t> and </a:t>
            </a:r>
            <a:r>
              <a:rPr lang="en-GB" sz="1700" b="1">
                <a:solidFill>
                  <a:srgbClr val="0070C0"/>
                </a:solidFill>
                <a:latin typeface="Calibri" pitchFamily="34" charset="0"/>
              </a:rPr>
              <a:t>character</a:t>
            </a:r>
            <a:r>
              <a:rPr lang="en-GB" sz="1700">
                <a:latin typeface="Calibri" pitchFamily="34" charset="0"/>
              </a:rPr>
              <a:t>. </a:t>
            </a:r>
          </a:p>
          <a:p>
            <a:endParaRPr lang="en-GB" sz="1700">
              <a:latin typeface="Calibri" pitchFamily="34" charset="0"/>
            </a:endParaRPr>
          </a:p>
          <a:p>
            <a:r>
              <a:rPr lang="en-GB" sz="1700">
                <a:latin typeface="Calibri" pitchFamily="34" charset="0"/>
              </a:rPr>
              <a:t>The type of language used by a character gives us clues about their </a:t>
            </a:r>
            <a:r>
              <a:rPr lang="en-GB" sz="1700" b="1">
                <a:solidFill>
                  <a:srgbClr val="0070C0"/>
                </a:solidFill>
                <a:latin typeface="Calibri" pitchFamily="34" charset="0"/>
              </a:rPr>
              <a:t>social status</a:t>
            </a:r>
            <a:r>
              <a:rPr lang="en-GB" sz="1700">
                <a:latin typeface="Calibri" pitchFamily="34" charset="0"/>
              </a:rPr>
              <a:t>, intelligence and state of mind. Characters of low social status will often use </a:t>
            </a:r>
            <a:r>
              <a:rPr lang="en-GB" sz="1700" b="1">
                <a:solidFill>
                  <a:srgbClr val="0070C0"/>
                </a:solidFill>
                <a:latin typeface="Calibri" pitchFamily="34" charset="0"/>
              </a:rPr>
              <a:t>simple vocabulary </a:t>
            </a:r>
            <a:r>
              <a:rPr lang="en-GB" sz="1700">
                <a:latin typeface="Calibri" pitchFamily="34" charset="0"/>
              </a:rPr>
              <a:t>and may speak in </a:t>
            </a:r>
            <a:r>
              <a:rPr lang="en-GB" sz="1700" b="1">
                <a:solidFill>
                  <a:srgbClr val="0070C0"/>
                </a:solidFill>
                <a:latin typeface="Calibri" pitchFamily="34" charset="0"/>
              </a:rPr>
              <a:t>prose</a:t>
            </a:r>
            <a:r>
              <a:rPr lang="en-GB" sz="1700">
                <a:latin typeface="Calibri" pitchFamily="34" charset="0"/>
              </a:rPr>
              <a:t>, while nobler characters may be more </a:t>
            </a:r>
            <a:r>
              <a:rPr lang="en-GB" sz="1700" b="1">
                <a:solidFill>
                  <a:srgbClr val="0070C0"/>
                </a:solidFill>
                <a:latin typeface="Calibri" pitchFamily="34" charset="0"/>
              </a:rPr>
              <a:t>poetic</a:t>
            </a:r>
            <a:r>
              <a:rPr lang="en-GB" sz="1700">
                <a:latin typeface="Calibri" pitchFamily="34" charset="0"/>
              </a:rPr>
              <a:t>.</a:t>
            </a:r>
          </a:p>
          <a:p>
            <a:endParaRPr lang="en-GB" sz="1700">
              <a:latin typeface="Calibri" pitchFamily="34" charset="0"/>
            </a:endParaRPr>
          </a:p>
          <a:p>
            <a:r>
              <a:rPr lang="en-GB" sz="1700">
                <a:latin typeface="Calibri" pitchFamily="34" charset="0"/>
              </a:rPr>
              <a:t>It is also common for a character to be associated with a certain type of </a:t>
            </a:r>
            <a:r>
              <a:rPr lang="en-GB" sz="1700" b="1">
                <a:solidFill>
                  <a:srgbClr val="0070C0"/>
                </a:solidFill>
                <a:latin typeface="Calibri" pitchFamily="34" charset="0"/>
              </a:rPr>
              <a:t>imagery</a:t>
            </a:r>
            <a:r>
              <a:rPr lang="en-GB" sz="1700">
                <a:latin typeface="Calibri" pitchFamily="34" charset="0"/>
              </a:rPr>
              <a:t>. Wracked with guilt over his violent crimes, Macbeth uses imagery connected to blood. However, in </a:t>
            </a:r>
            <a:r>
              <a:rPr lang="en-GB" sz="1700" i="1">
                <a:latin typeface="Calibri" pitchFamily="34" charset="0"/>
              </a:rPr>
              <a:t>Hamlet</a:t>
            </a:r>
            <a:r>
              <a:rPr lang="en-GB" sz="1700">
                <a:latin typeface="Calibri" pitchFamily="34" charset="0"/>
              </a:rPr>
              <a:t>, the innocent and pretty Ophelia often uses floral imagery.</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 name="Rectangle 6"/>
          <p:cNvSpPr/>
          <p:nvPr/>
        </p:nvSpPr>
        <p:spPr>
          <a:xfrm>
            <a:off x="179388" y="18256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pic>
        <p:nvPicPr>
          <p:cNvPr id="23555" name="Picture 11"/>
          <p:cNvPicPr>
            <a:picLocks noChangeAspect="1"/>
          </p:cNvPicPr>
          <p:nvPr/>
        </p:nvPicPr>
        <p:blipFill>
          <a:blip r:embed="rId2"/>
          <a:srcRect/>
          <a:stretch>
            <a:fillRect/>
          </a:stretch>
        </p:blipFill>
        <p:spPr bwMode="auto">
          <a:xfrm>
            <a:off x="369888" y="5719763"/>
            <a:ext cx="881062" cy="877887"/>
          </a:xfrm>
          <a:prstGeom prst="rect">
            <a:avLst/>
          </a:prstGeom>
          <a:noFill/>
          <a:ln w="9525">
            <a:noFill/>
            <a:miter lim="800000"/>
            <a:headEnd/>
            <a:tailEnd/>
          </a:ln>
        </p:spPr>
      </p:pic>
      <p:sp>
        <p:nvSpPr>
          <p:cNvPr id="13" name="Rounded Rectangle 12"/>
          <p:cNvSpPr/>
          <p:nvPr/>
        </p:nvSpPr>
        <p:spPr>
          <a:xfrm>
            <a:off x="369888" y="404813"/>
            <a:ext cx="3122612"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err="1" smtClean="0"/>
              <a:t>Analyzing</a:t>
            </a:r>
            <a:r>
              <a:rPr lang="en-GB" sz="2400" b="1" dirty="0" smtClean="0"/>
              <a:t> </a:t>
            </a:r>
            <a:r>
              <a:rPr lang="en-GB" sz="2400" b="1" dirty="0"/>
              <a:t>language</a:t>
            </a:r>
          </a:p>
        </p:txBody>
      </p:sp>
      <p:sp>
        <p:nvSpPr>
          <p:cNvPr id="23557" name="TextBox 14"/>
          <p:cNvSpPr txBox="1">
            <a:spLocks noChangeArrowheads="1"/>
          </p:cNvSpPr>
          <p:nvPr/>
        </p:nvSpPr>
        <p:spPr bwMode="auto">
          <a:xfrm>
            <a:off x="369888" y="1038225"/>
            <a:ext cx="3049587" cy="4770438"/>
          </a:xfrm>
          <a:prstGeom prst="rect">
            <a:avLst/>
          </a:prstGeom>
          <a:noFill/>
          <a:ln w="9525">
            <a:noFill/>
            <a:miter lim="800000"/>
            <a:headEnd/>
            <a:tailEnd/>
          </a:ln>
        </p:spPr>
        <p:txBody>
          <a:bodyPr>
            <a:spAutoFit/>
          </a:bodyPr>
          <a:lstStyle/>
          <a:p>
            <a:r>
              <a:rPr lang="en-GB" sz="1600" dirty="0">
                <a:latin typeface="Calibri" pitchFamily="34" charset="0"/>
              </a:rPr>
              <a:t>When </a:t>
            </a:r>
            <a:r>
              <a:rPr lang="en-GB" sz="1600" dirty="0" err="1" smtClean="0">
                <a:latin typeface="Calibri" pitchFamily="34" charset="0"/>
              </a:rPr>
              <a:t>analyzing</a:t>
            </a:r>
            <a:r>
              <a:rPr lang="en-GB" sz="1600" dirty="0" smtClean="0">
                <a:latin typeface="Calibri" pitchFamily="34" charset="0"/>
              </a:rPr>
              <a:t> </a:t>
            </a:r>
            <a:r>
              <a:rPr lang="en-GB" sz="1600" dirty="0">
                <a:latin typeface="Calibri" pitchFamily="34" charset="0"/>
              </a:rPr>
              <a:t>Shakespeare’s language, a good place to start is by identifying the most powerful pieces of vocabulary in an extract. Considering the associations that these words have. Are they positive or negative? Do the same words appear elsewhere in the play?</a:t>
            </a:r>
          </a:p>
          <a:p>
            <a:endParaRPr lang="en-GB" sz="1600" dirty="0">
              <a:latin typeface="Calibri" pitchFamily="34" charset="0"/>
            </a:endParaRPr>
          </a:p>
          <a:p>
            <a:r>
              <a:rPr lang="en-GB" sz="1600" dirty="0">
                <a:latin typeface="Calibri" pitchFamily="34" charset="0"/>
              </a:rPr>
              <a:t>Another easy way into </a:t>
            </a:r>
            <a:r>
              <a:rPr lang="en-GB" sz="1600" dirty="0" err="1" smtClean="0">
                <a:latin typeface="Calibri" pitchFamily="34" charset="0"/>
              </a:rPr>
              <a:t>analyzing</a:t>
            </a:r>
            <a:r>
              <a:rPr lang="en-GB" sz="1600" dirty="0" smtClean="0">
                <a:latin typeface="Calibri" pitchFamily="34" charset="0"/>
              </a:rPr>
              <a:t> </a:t>
            </a:r>
            <a:r>
              <a:rPr lang="en-GB" sz="1600" dirty="0">
                <a:latin typeface="Calibri" pitchFamily="34" charset="0"/>
              </a:rPr>
              <a:t>language is to identify any poetic devices that have been used in an extract and think about the effect that these devices have. We can look for: metaphors, similes, personification, onomatopoeia, alliteration, assonance, puns, hyperbole, repetition, </a:t>
            </a:r>
            <a:r>
              <a:rPr lang="en-GB" sz="1600" dirty="0" err="1">
                <a:latin typeface="Calibri" pitchFamily="34" charset="0"/>
              </a:rPr>
              <a:t>oxymorons</a:t>
            </a:r>
            <a:r>
              <a:rPr lang="en-GB" sz="1600" dirty="0">
                <a:latin typeface="Calibri" pitchFamily="34" charset="0"/>
              </a:rPr>
              <a:t>.</a:t>
            </a:r>
          </a:p>
        </p:txBody>
      </p:sp>
      <p:sp>
        <p:nvSpPr>
          <p:cNvPr id="23558" name="TextBox 1"/>
          <p:cNvSpPr txBox="1">
            <a:spLocks noChangeArrowheads="1"/>
          </p:cNvSpPr>
          <p:nvPr/>
        </p:nvSpPr>
        <p:spPr bwMode="auto">
          <a:xfrm>
            <a:off x="3635375" y="423863"/>
            <a:ext cx="5113338" cy="5022850"/>
          </a:xfrm>
          <a:prstGeom prst="rect">
            <a:avLst/>
          </a:prstGeom>
          <a:noFill/>
          <a:ln w="38100">
            <a:solidFill>
              <a:srgbClr val="7030A0"/>
            </a:solidFill>
            <a:prstDash val="sysDash"/>
            <a:miter lim="800000"/>
            <a:headEnd/>
            <a:tailEnd/>
          </a:ln>
        </p:spPr>
        <p:txBody>
          <a:bodyPr>
            <a:spAutoFit/>
          </a:bodyPr>
          <a:lstStyle/>
          <a:p>
            <a:pPr algn="ctr"/>
            <a:r>
              <a:rPr lang="en-GB" b="1" u="sng">
                <a:latin typeface="Calibri" pitchFamily="34" charset="0"/>
              </a:rPr>
              <a:t>Analysis in action</a:t>
            </a:r>
          </a:p>
          <a:p>
            <a:pPr algn="ctr"/>
            <a:endParaRPr lang="en-GB">
              <a:latin typeface="Calibri" pitchFamily="34" charset="0"/>
            </a:endParaRPr>
          </a:p>
          <a:p>
            <a:r>
              <a:rPr lang="en-US" sz="1500" b="1">
                <a:latin typeface="Calibri" pitchFamily="34" charset="0"/>
              </a:rPr>
              <a:t>MIRANDA</a:t>
            </a:r>
            <a:r>
              <a:rPr lang="en-US" sz="1500">
                <a:latin typeface="Calibri" pitchFamily="34" charset="0"/>
              </a:rPr>
              <a:t> </a:t>
            </a:r>
          </a:p>
          <a:p>
            <a:r>
              <a:rPr lang="en-US" sz="1500" i="1">
                <a:latin typeface="Calibri" pitchFamily="34" charset="0"/>
              </a:rPr>
              <a:t>If by your art, my dearest father, you have</a:t>
            </a:r>
            <a:br>
              <a:rPr lang="en-US" sz="1500" i="1">
                <a:latin typeface="Calibri" pitchFamily="34" charset="0"/>
              </a:rPr>
            </a:br>
            <a:r>
              <a:rPr lang="en-US" sz="1500" i="1">
                <a:latin typeface="Calibri" pitchFamily="34" charset="0"/>
              </a:rPr>
              <a:t>Put the </a:t>
            </a:r>
            <a:r>
              <a:rPr lang="en-US" sz="1500" b="1" i="1" u="sng">
                <a:solidFill>
                  <a:srgbClr val="7030A0"/>
                </a:solidFill>
                <a:latin typeface="Calibri" pitchFamily="34" charset="0"/>
              </a:rPr>
              <a:t>wild waters</a:t>
            </a:r>
            <a:r>
              <a:rPr lang="en-US" sz="1500" i="1" u="sng">
                <a:latin typeface="Calibri" pitchFamily="34" charset="0"/>
              </a:rPr>
              <a:t> </a:t>
            </a:r>
            <a:r>
              <a:rPr lang="en-US" sz="1500" i="1">
                <a:latin typeface="Calibri" pitchFamily="34" charset="0"/>
              </a:rPr>
              <a:t>in this </a:t>
            </a:r>
            <a:r>
              <a:rPr lang="en-US" sz="1500" b="1" i="1" u="sng">
                <a:solidFill>
                  <a:srgbClr val="7030A0"/>
                </a:solidFill>
                <a:latin typeface="Calibri" pitchFamily="34" charset="0"/>
              </a:rPr>
              <a:t>roar</a:t>
            </a:r>
            <a:r>
              <a:rPr lang="en-US" sz="1500" i="1">
                <a:latin typeface="Calibri" pitchFamily="34" charset="0"/>
              </a:rPr>
              <a:t>, allay them.</a:t>
            </a:r>
            <a:br>
              <a:rPr lang="en-US" sz="1500" i="1">
                <a:latin typeface="Calibri" pitchFamily="34" charset="0"/>
              </a:rPr>
            </a:br>
            <a:r>
              <a:rPr lang="en-US" sz="1500" i="1">
                <a:latin typeface="Calibri" pitchFamily="34" charset="0"/>
              </a:rPr>
              <a:t>The sky, it seems, would pour down stinking pitch,</a:t>
            </a:r>
            <a:br>
              <a:rPr lang="en-US" sz="1500" i="1">
                <a:latin typeface="Calibri" pitchFamily="34" charset="0"/>
              </a:rPr>
            </a:br>
            <a:r>
              <a:rPr lang="en-US" sz="1500" i="1">
                <a:latin typeface="Calibri" pitchFamily="34" charset="0"/>
              </a:rPr>
              <a:t>But that the sea, mounting to the welkin's cheek,</a:t>
            </a:r>
            <a:br>
              <a:rPr lang="en-US" sz="1500" i="1">
                <a:latin typeface="Calibri" pitchFamily="34" charset="0"/>
              </a:rPr>
            </a:br>
            <a:r>
              <a:rPr lang="en-US" sz="1500" i="1">
                <a:latin typeface="Calibri" pitchFamily="34" charset="0"/>
              </a:rPr>
              <a:t>Dashes the fire out. O, I have suffered</a:t>
            </a:r>
            <a:br>
              <a:rPr lang="en-US" sz="1500" i="1">
                <a:latin typeface="Calibri" pitchFamily="34" charset="0"/>
              </a:rPr>
            </a:br>
            <a:r>
              <a:rPr lang="en-US" sz="1500" i="1">
                <a:latin typeface="Calibri" pitchFamily="34" charset="0"/>
              </a:rPr>
              <a:t>With those that I saw suffer: </a:t>
            </a:r>
            <a:r>
              <a:rPr lang="en-US" sz="1500" b="1" i="1" u="sng">
                <a:solidFill>
                  <a:srgbClr val="7030A0"/>
                </a:solidFill>
                <a:latin typeface="Calibri" pitchFamily="34" charset="0"/>
              </a:rPr>
              <a:t>a brave vessel</a:t>
            </a:r>
            <a:r>
              <a:rPr lang="en-US" sz="1500" i="1">
                <a:latin typeface="Calibri" pitchFamily="34" charset="0"/>
              </a:rPr>
              <a:t>,</a:t>
            </a:r>
            <a:br>
              <a:rPr lang="en-US" sz="1500" i="1">
                <a:latin typeface="Calibri" pitchFamily="34" charset="0"/>
              </a:rPr>
            </a:br>
            <a:r>
              <a:rPr lang="en-US" sz="1500" i="1">
                <a:latin typeface="Calibri" pitchFamily="34" charset="0"/>
              </a:rPr>
              <a:t>Who had, no doubt, some noble creature in her,</a:t>
            </a:r>
            <a:br>
              <a:rPr lang="en-US" sz="1500" i="1">
                <a:latin typeface="Calibri" pitchFamily="34" charset="0"/>
              </a:rPr>
            </a:br>
            <a:r>
              <a:rPr lang="en-US" sz="1500" i="1">
                <a:latin typeface="Calibri" pitchFamily="34" charset="0"/>
              </a:rPr>
              <a:t>Dash'd all to pieces. </a:t>
            </a:r>
            <a:r>
              <a:rPr lang="en-US" sz="1500" b="1" i="1" u="sng">
                <a:solidFill>
                  <a:srgbClr val="7030A0"/>
                </a:solidFill>
                <a:latin typeface="Calibri" pitchFamily="34" charset="0"/>
              </a:rPr>
              <a:t>O, the cry did knock</a:t>
            </a:r>
            <a:br>
              <a:rPr lang="en-US" sz="1500" b="1" i="1" u="sng">
                <a:solidFill>
                  <a:srgbClr val="7030A0"/>
                </a:solidFill>
                <a:latin typeface="Calibri" pitchFamily="34" charset="0"/>
              </a:rPr>
            </a:br>
            <a:r>
              <a:rPr lang="en-US" sz="1500" b="1" i="1" u="sng">
                <a:solidFill>
                  <a:srgbClr val="7030A0"/>
                </a:solidFill>
                <a:latin typeface="Calibri" pitchFamily="34" charset="0"/>
              </a:rPr>
              <a:t>Against my very heart. </a:t>
            </a:r>
            <a:r>
              <a:rPr lang="en-US" sz="1500" i="1">
                <a:latin typeface="Calibri" pitchFamily="34" charset="0"/>
              </a:rPr>
              <a:t>Poor souls, they perish'd</a:t>
            </a:r>
            <a:r>
              <a:rPr lang="en-US" sz="1500">
                <a:latin typeface="Calibri" pitchFamily="34" charset="0"/>
              </a:rPr>
              <a:t>.</a:t>
            </a:r>
            <a:br>
              <a:rPr lang="en-US" sz="1500">
                <a:latin typeface="Calibri" pitchFamily="34" charset="0"/>
              </a:rPr>
            </a:br>
            <a:endParaRPr lang="en-US" sz="1500">
              <a:latin typeface="Calibri" pitchFamily="34" charset="0"/>
            </a:endParaRPr>
          </a:p>
          <a:p>
            <a:r>
              <a:rPr lang="en-US" sz="1500">
                <a:latin typeface="Calibri" pitchFamily="34" charset="0"/>
              </a:rPr>
              <a:t>In this speech from </a:t>
            </a:r>
            <a:r>
              <a:rPr lang="en-US" sz="1500" i="1">
                <a:latin typeface="Calibri" pitchFamily="34" charset="0"/>
              </a:rPr>
              <a:t>The Tempest</a:t>
            </a:r>
            <a:r>
              <a:rPr lang="en-US" sz="1500">
                <a:latin typeface="Calibri" pitchFamily="34" charset="0"/>
              </a:rPr>
              <a:t>, Miranda begs her father to use his powers to stop a storm from causing a shipwreck. To convey how passionately she feels, she uses onomatopoeia and alliteration. She arouses sympathy through personification, in describing the boat as “brave”. Bravery is an admirable quality, so is worth preserving. Metaphor is used to strengthen her argument; she describes how the cries of distress seemed to physically “knock” against her heart.</a:t>
            </a:r>
          </a:p>
        </p:txBody>
      </p:sp>
      <p:sp>
        <p:nvSpPr>
          <p:cNvPr id="8" name="Rounded Rectangle 7"/>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Shakespeare’s language</a:t>
            </a:r>
          </a:p>
        </p:txBody>
      </p:sp>
      <p:sp>
        <p:nvSpPr>
          <p:cNvPr id="3" name="Rectangle 2"/>
          <p:cNvSpPr/>
          <p:nvPr/>
        </p:nvSpPr>
        <p:spPr>
          <a:xfrm>
            <a:off x="4090988" y="620713"/>
            <a:ext cx="1081087" cy="287337"/>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b="1" dirty="0">
                <a:solidFill>
                  <a:schemeClr val="bg1"/>
                </a:solidFill>
              </a:rPr>
              <a:t>Alliteration</a:t>
            </a:r>
          </a:p>
        </p:txBody>
      </p:sp>
      <p:cxnSp>
        <p:nvCxnSpPr>
          <p:cNvPr id="5" name="Straight Connector 4"/>
          <p:cNvCxnSpPr/>
          <p:nvPr/>
        </p:nvCxnSpPr>
        <p:spPr>
          <a:xfrm>
            <a:off x="4716463" y="908050"/>
            <a:ext cx="71437" cy="649288"/>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7308850" y="1268413"/>
            <a:ext cx="1395413" cy="288925"/>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b="1" dirty="0">
                <a:solidFill>
                  <a:schemeClr val="bg1"/>
                </a:solidFill>
              </a:rPr>
              <a:t>Personification</a:t>
            </a:r>
          </a:p>
        </p:txBody>
      </p:sp>
      <p:sp>
        <p:nvSpPr>
          <p:cNvPr id="21" name="Rectangle 20"/>
          <p:cNvSpPr/>
          <p:nvPr/>
        </p:nvSpPr>
        <p:spPr>
          <a:xfrm>
            <a:off x="6011863" y="893763"/>
            <a:ext cx="1417637" cy="287337"/>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b="1" dirty="0">
                <a:solidFill>
                  <a:schemeClr val="bg1"/>
                </a:solidFill>
              </a:rPr>
              <a:t>Onomatopoeia</a:t>
            </a:r>
          </a:p>
        </p:txBody>
      </p:sp>
      <p:cxnSp>
        <p:nvCxnSpPr>
          <p:cNvPr id="37" name="Straight Connector 36"/>
          <p:cNvCxnSpPr/>
          <p:nvPr/>
        </p:nvCxnSpPr>
        <p:spPr>
          <a:xfrm flipH="1">
            <a:off x="6156325" y="1196975"/>
            <a:ext cx="215900" cy="43180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7553325" y="2354263"/>
            <a:ext cx="1081088" cy="288925"/>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b="1" dirty="0">
                <a:solidFill>
                  <a:schemeClr val="bg1"/>
                </a:solidFill>
              </a:rPr>
              <a:t>Metaphor</a:t>
            </a:r>
          </a:p>
        </p:txBody>
      </p:sp>
      <p:cxnSp>
        <p:nvCxnSpPr>
          <p:cNvPr id="56" name="Straight Connector 55"/>
          <p:cNvCxnSpPr/>
          <p:nvPr/>
        </p:nvCxnSpPr>
        <p:spPr>
          <a:xfrm flipH="1">
            <a:off x="6948488" y="1557338"/>
            <a:ext cx="647700" cy="93503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H="1">
            <a:off x="6877050" y="2643188"/>
            <a:ext cx="1295400" cy="28098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2514</TotalTime>
  <Words>994</Words>
  <Application>Microsoft Macintosh PowerPoint</Application>
  <PresentationFormat>On-screen Show (4:3)</PresentationFormat>
  <Paragraphs>115</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TSL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Amass, Helen</dc:creator>
  <cp:lastModifiedBy>Sandra Effinger</cp:lastModifiedBy>
  <cp:revision>147</cp:revision>
  <dcterms:created xsi:type="dcterms:W3CDTF">2013-08-02T13:19:59Z</dcterms:created>
  <dcterms:modified xsi:type="dcterms:W3CDTF">2017-09-16T15:18:53Z</dcterms:modified>
</cp:coreProperties>
</file>