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1" r:id="rId6"/>
  </p:sldIdLst>
  <p:sldSz cx="9144000" cy="6858000" type="screen4x3"/>
  <p:notesSz cx="6669088" cy="98726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A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63" autoAdjust="0"/>
  </p:normalViewPr>
  <p:slideViewPr>
    <p:cSldViewPr>
      <p:cViewPr varScale="1">
        <p:scale>
          <a:sx n="129" d="100"/>
          <a:sy n="129" d="100"/>
        </p:scale>
        <p:origin x="-18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sz="quarter" idx="1"/>
          </p:nvPr>
        </p:nvSpPr>
        <p:spPr>
          <a:xfrm>
            <a:off x="3778250" y="0"/>
            <a:ext cx="2889250" cy="49371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FBDCABE-6141-4DC7-91BD-A46B79D5255A}" type="datetimeFigureOut">
              <a:rPr lang="en-GB"/>
              <a:pPr>
                <a:defRPr/>
              </a:pPr>
              <a:t>18/11/2013</a:t>
            </a:fld>
            <a:endParaRPr lang="en-GB"/>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p:cNvSpPr>
            <a:spLocks noGrp="1"/>
          </p:cNvSpPr>
          <p:nvPr>
            <p:ph type="sldNum" sz="quarter" idx="3"/>
          </p:nvPr>
        </p:nvSpPr>
        <p:spPr>
          <a:xfrm>
            <a:off x="3778250" y="9377363"/>
            <a:ext cx="2889250" cy="493712"/>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4FA5096F-0D51-42AA-B95E-C114DC5B6F6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778250" y="0"/>
            <a:ext cx="2889250" cy="493713"/>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6A91D909-CD3B-49FF-8FE2-0C63ED2970EA}" type="datetimeFigureOut">
              <a:rPr lang="en-GB"/>
              <a:pPr>
                <a:defRPr/>
              </a:pPr>
              <a:t>18/11/2013</a:t>
            </a:fld>
            <a:endParaRPr lang="en-GB"/>
          </a:p>
        </p:txBody>
      </p:sp>
      <p:sp>
        <p:nvSpPr>
          <p:cNvPr id="4" name="Slide Image Placeholder 3"/>
          <p:cNvSpPr>
            <a:spLocks noGrp="1" noRot="1" noChangeAspect="1"/>
          </p:cNvSpPr>
          <p:nvPr>
            <p:ph type="sldImg" idx="2"/>
          </p:nvPr>
        </p:nvSpPr>
        <p:spPr>
          <a:xfrm>
            <a:off x="866775" y="739775"/>
            <a:ext cx="4935538"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689475"/>
            <a:ext cx="5335588" cy="444341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778250" y="9377363"/>
            <a:ext cx="2889250" cy="493712"/>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11D837C-8043-445E-8FC8-8BB6B40651A0}"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1DE930D-64C1-445F-AAF8-C74FD0FBA345}" type="slidenum">
              <a:rPr lang="en-GB"/>
              <a:pPr fontAlgn="base">
                <a:spcBef>
                  <a:spcPct val="0"/>
                </a:spcBef>
                <a:spcAft>
                  <a:spcPct val="0"/>
                </a:spcAft>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51B898C-ED89-4D26-B56A-17214E2BBE89}"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6CC4669-CC35-420A-AA68-EF00E4CE0237}"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222EA7F-249B-4690-BA49-529EC7931030}"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1203BA6-23E2-45B9-A3C5-B1A4C233EB58}"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7E2BB42-498A-4124-959F-75F50481004D}"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A3FDE16-9583-47F9-99FE-25CEABF433C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3E7E925-F570-428D-94C2-FDF5EC797305}"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7E98853-F93E-4097-B99B-649FEED281E6}"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F88B790-F88E-45F5-B9E7-8EBAE7EDBFE7}"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67D17DA-EAC6-4064-A273-2FD28C8F2E6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51F5F84E-384A-4A80-AC52-BD40555338BE}" type="datetimeFigureOut">
              <a:rPr lang="en-GB"/>
              <a:pPr>
                <a:defRPr/>
              </a:pPr>
              <a:t>18/11/2013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2C2F897-0521-41BB-9F80-FBAFF8F5D40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5419117-B8D6-4630-9E20-624141FE6A99}" type="datetimeFigureOut">
              <a:rPr lang="en-GB"/>
              <a:pPr>
                <a:defRPr/>
              </a:pPr>
              <a:t>18/11/2013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B45DAF49-E76E-4524-AF03-D68C354CDDA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99B42D70-0954-4175-BDA5-B72F2F10E226}" type="datetimeFigureOut">
              <a:rPr lang="en-GB"/>
              <a:pPr>
                <a:defRPr/>
              </a:pPr>
              <a:t>18/11/2013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91C3CDBB-7A36-43AA-8082-E4A18BC30EA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D14ADB5-0A1D-4DF5-BEBB-874247C1DE86}" type="datetimeFigureOut">
              <a:rPr lang="en-GB"/>
              <a:pPr>
                <a:defRPr/>
              </a:pPr>
              <a:t>18/11/2013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68F3E35-5CB5-4EE9-B298-DA4A44062A9B}"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55B466C-0FCD-4A9A-AC24-9F107AA10BE3}" type="datetimeFigureOut">
              <a:rPr lang="en-GB"/>
              <a:pPr>
                <a:defRPr/>
              </a:pPr>
              <a:t>18/11/2013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E51601D-50AA-4012-8845-F3C87FBC20B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FB1429-A941-4FEA-B8AC-80D24639A993}" type="datetimeFigureOut">
              <a:rPr lang="en-GB"/>
              <a:pPr>
                <a:defRPr/>
              </a:pPr>
              <a:t>18/11/2013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F55EF20-4097-49B2-9FE4-62AD42D9F251}"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B87680E0-C30E-4425-ABE9-14953CFD305A}" type="datetimeFigureOut">
              <a:rPr lang="en-GB"/>
              <a:pPr>
                <a:defRPr/>
              </a:pPr>
              <a:t>18/11/2013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2A345D2-28A2-428D-920B-FE905F6B3F4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800" b="1" dirty="0"/>
              <a:t>Tragedy</a:t>
            </a:r>
            <a:endParaRPr lang="en-GB" sz="2800" b="1" dirty="0"/>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endParaRPr lang="en-GB" dirty="0"/>
          </a:p>
        </p:txBody>
      </p:sp>
      <p:pic>
        <p:nvPicPr>
          <p:cNvPr id="15365" name="Picture 11"/>
          <p:cNvPicPr>
            <a:picLocks noChangeAspect="1"/>
          </p:cNvPicPr>
          <p:nvPr/>
        </p:nvPicPr>
        <p:blipFill>
          <a:blip r:embed="rId3"/>
          <a:srcRect/>
          <a:stretch>
            <a:fillRect/>
          </a:stretch>
        </p:blipFill>
        <p:spPr bwMode="auto">
          <a:xfrm>
            <a:off x="369888" y="5949950"/>
            <a:ext cx="673100" cy="671513"/>
          </a:xfrm>
          <a:prstGeom prst="rect">
            <a:avLst/>
          </a:prstGeom>
          <a:noFill/>
          <a:ln w="9525">
            <a:noFill/>
            <a:miter lim="800000"/>
            <a:headEnd/>
            <a:tailEnd/>
          </a:ln>
        </p:spPr>
      </p:pic>
      <p:sp>
        <p:nvSpPr>
          <p:cNvPr id="15366" name="TextBox 13"/>
          <p:cNvSpPr txBox="1">
            <a:spLocks noChangeArrowheads="1"/>
          </p:cNvSpPr>
          <p:nvPr/>
        </p:nvSpPr>
        <p:spPr bwMode="auto">
          <a:xfrm>
            <a:off x="369888" y="1112838"/>
            <a:ext cx="5426075" cy="4760912"/>
          </a:xfrm>
          <a:prstGeom prst="rect">
            <a:avLst/>
          </a:prstGeom>
          <a:noFill/>
          <a:ln w="9525">
            <a:noFill/>
            <a:miter lim="800000"/>
            <a:headEnd/>
            <a:tailEnd/>
          </a:ln>
        </p:spPr>
        <p:txBody>
          <a:bodyPr>
            <a:spAutoFit/>
          </a:bodyPr>
          <a:lstStyle/>
          <a:p>
            <a:r>
              <a:rPr lang="en-GB">
                <a:latin typeface="Calibri" pitchFamily="34" charset="0"/>
              </a:rPr>
              <a:t>Tragedy tells the story of death or misery that is caused by a combination of bad luck and human error.</a:t>
            </a:r>
          </a:p>
          <a:p>
            <a:endParaRPr lang="en-GB">
              <a:latin typeface="Calibri" pitchFamily="34" charset="0"/>
            </a:endParaRPr>
          </a:p>
          <a:p>
            <a:r>
              <a:rPr lang="en-GB">
                <a:latin typeface="Calibri" pitchFamily="34" charset="0"/>
              </a:rPr>
              <a:t>The story’s </a:t>
            </a:r>
            <a:r>
              <a:rPr lang="en-GB" b="1">
                <a:solidFill>
                  <a:srgbClr val="FF0000"/>
                </a:solidFill>
                <a:latin typeface="Calibri" pitchFamily="34" charset="0"/>
              </a:rPr>
              <a:t>protagonist</a:t>
            </a:r>
            <a:r>
              <a:rPr lang="en-GB">
                <a:latin typeface="Calibri" pitchFamily="34" charset="0"/>
              </a:rPr>
              <a:t>, or </a:t>
            </a:r>
            <a:r>
              <a:rPr lang="en-GB" b="1">
                <a:solidFill>
                  <a:srgbClr val="FF0000"/>
                </a:solidFill>
                <a:latin typeface="Calibri" pitchFamily="34" charset="0"/>
              </a:rPr>
              <a:t>tragic hero</a:t>
            </a:r>
            <a:r>
              <a:rPr lang="en-GB">
                <a:latin typeface="Calibri" pitchFamily="34" charset="0"/>
              </a:rPr>
              <a:t>, usually possesses a </a:t>
            </a:r>
            <a:r>
              <a:rPr lang="en-GB" b="1">
                <a:solidFill>
                  <a:srgbClr val="FF0000"/>
                </a:solidFill>
                <a:latin typeface="Calibri" pitchFamily="34" charset="0"/>
              </a:rPr>
              <a:t>tragic flaw</a:t>
            </a:r>
            <a:r>
              <a:rPr lang="en-GB">
                <a:latin typeface="Calibri" pitchFamily="34" charset="0"/>
              </a:rPr>
              <a:t>, such as jealousy or vengefulness, that is instrumental in bringing about his or her own downfall. This is also called </a:t>
            </a:r>
            <a:r>
              <a:rPr lang="en-GB" b="1">
                <a:solidFill>
                  <a:srgbClr val="FF0000"/>
                </a:solidFill>
                <a:latin typeface="Calibri" pitchFamily="34" charset="0"/>
              </a:rPr>
              <a:t>hamartia</a:t>
            </a:r>
            <a:r>
              <a:rPr lang="en-GB" i="1">
                <a:latin typeface="Calibri" pitchFamily="34" charset="0"/>
              </a:rPr>
              <a:t>.</a:t>
            </a:r>
          </a:p>
          <a:p>
            <a:endParaRPr lang="en-GB" i="1">
              <a:latin typeface="Calibri" pitchFamily="34" charset="0"/>
            </a:endParaRPr>
          </a:p>
          <a:p>
            <a:r>
              <a:rPr lang="en-GB" b="1">
                <a:solidFill>
                  <a:srgbClr val="FF0000"/>
                </a:solidFill>
                <a:latin typeface="Calibri" pitchFamily="34" charset="0"/>
              </a:rPr>
              <a:t>Fate</a:t>
            </a:r>
            <a:r>
              <a:rPr lang="en-GB">
                <a:latin typeface="Calibri" pitchFamily="34" charset="0"/>
              </a:rPr>
              <a:t> usually has a role to play in the unfortunate events that occur in Shakespeare’s tragedies. This may take the form of a prophecy or be connected to supernatural beings like ghosts or witches. </a:t>
            </a:r>
          </a:p>
          <a:p>
            <a:endParaRPr lang="en-GB">
              <a:latin typeface="Calibri" pitchFamily="34" charset="0"/>
            </a:endParaRPr>
          </a:p>
          <a:p>
            <a:r>
              <a:rPr lang="en-GB" b="1">
                <a:solidFill>
                  <a:srgbClr val="FF0000"/>
                </a:solidFill>
                <a:latin typeface="Calibri" pitchFamily="34" charset="0"/>
              </a:rPr>
              <a:t>Foreshadowing</a:t>
            </a:r>
            <a:r>
              <a:rPr lang="en-GB">
                <a:latin typeface="Calibri" pitchFamily="34" charset="0"/>
              </a:rPr>
              <a:t> and </a:t>
            </a:r>
            <a:r>
              <a:rPr lang="en-GB" b="1">
                <a:solidFill>
                  <a:srgbClr val="FF0000"/>
                </a:solidFill>
                <a:latin typeface="Calibri" pitchFamily="34" charset="0"/>
              </a:rPr>
              <a:t>dramatic irony </a:t>
            </a:r>
            <a:r>
              <a:rPr lang="en-GB">
                <a:latin typeface="Calibri" pitchFamily="34" charset="0"/>
              </a:rPr>
              <a:t>are often used to build tension. Sometimes a Greek </a:t>
            </a:r>
            <a:r>
              <a:rPr lang="en-GB" b="1">
                <a:solidFill>
                  <a:srgbClr val="FF0000"/>
                </a:solidFill>
                <a:latin typeface="Calibri" pitchFamily="34" charset="0"/>
              </a:rPr>
              <a:t>chorus</a:t>
            </a:r>
            <a:r>
              <a:rPr lang="en-GB">
                <a:latin typeface="Calibri" pitchFamily="34" charset="0"/>
              </a:rPr>
              <a:t> or a narrator help to foreshadow the terrible events.</a:t>
            </a:r>
            <a:endParaRPr lang="en-GB" i="1">
              <a:latin typeface="Calibri" pitchFamily="34" charset="0"/>
            </a:endParaRPr>
          </a:p>
          <a:p>
            <a:endParaRPr lang="en-GB">
              <a:latin typeface="Calibri" pitchFamily="34" charset="0"/>
            </a:endParaRPr>
          </a:p>
        </p:txBody>
      </p:sp>
      <p:sp>
        <p:nvSpPr>
          <p:cNvPr id="15" name="TextBox 14"/>
          <p:cNvSpPr txBox="1"/>
          <p:nvPr/>
        </p:nvSpPr>
        <p:spPr>
          <a:xfrm>
            <a:off x="6084888" y="446088"/>
            <a:ext cx="2590800" cy="2327275"/>
          </a:xfrm>
          <a:prstGeom prst="rect">
            <a:avLst/>
          </a:prstGeom>
          <a:noFill/>
          <a:ln w="38100">
            <a:solidFill>
              <a:srgbClr val="FF0000"/>
            </a:solidFill>
            <a:prstDash val="sysDash"/>
          </a:ln>
        </p:spPr>
        <p:txBody>
          <a:bodyPr>
            <a:spAutoFit/>
          </a:bodyPr>
          <a:lstStyle/>
          <a:p>
            <a:pPr algn="ctr"/>
            <a:r>
              <a:rPr lang="en-GB" b="1">
                <a:latin typeface="Calibri" pitchFamily="34" charset="0"/>
              </a:rPr>
              <a:t>Examples of tragedies:</a:t>
            </a:r>
          </a:p>
          <a:p>
            <a:endParaRPr lang="en-GB">
              <a:latin typeface="Calibri" pitchFamily="34" charset="0"/>
            </a:endParaRPr>
          </a:p>
          <a:p>
            <a:pPr>
              <a:buFont typeface="Arial" charset="0"/>
              <a:buChar char="•"/>
            </a:pPr>
            <a:r>
              <a:rPr lang="en-GB" i="1">
                <a:latin typeface="Calibri" pitchFamily="34" charset="0"/>
              </a:rPr>
              <a:t> Romeo and Juliet</a:t>
            </a:r>
          </a:p>
          <a:p>
            <a:pPr>
              <a:buFont typeface="Arial" charset="0"/>
              <a:buChar char="•"/>
            </a:pPr>
            <a:r>
              <a:rPr lang="en-GB" i="1">
                <a:latin typeface="Calibri" pitchFamily="34" charset="0"/>
              </a:rPr>
              <a:t> Othello</a:t>
            </a:r>
          </a:p>
          <a:p>
            <a:pPr>
              <a:buFont typeface="Arial" charset="0"/>
              <a:buChar char="•"/>
            </a:pPr>
            <a:r>
              <a:rPr lang="en-GB" i="1">
                <a:latin typeface="Calibri" pitchFamily="34" charset="0"/>
              </a:rPr>
              <a:t> Hamlet</a:t>
            </a:r>
          </a:p>
          <a:p>
            <a:pPr>
              <a:buFont typeface="Arial" charset="0"/>
              <a:buChar char="•"/>
            </a:pPr>
            <a:r>
              <a:rPr lang="en-GB" i="1">
                <a:latin typeface="Calibri" pitchFamily="34" charset="0"/>
              </a:rPr>
              <a:t> Macbeth</a:t>
            </a:r>
          </a:p>
          <a:p>
            <a:pPr>
              <a:buFont typeface="Arial" charset="0"/>
              <a:buChar char="•"/>
            </a:pPr>
            <a:r>
              <a:rPr lang="en-GB" i="1">
                <a:latin typeface="Calibri" pitchFamily="34" charset="0"/>
              </a:rPr>
              <a:t> Coriolanus</a:t>
            </a:r>
            <a:r>
              <a:rPr lang="en-GB">
                <a:latin typeface="Calibri" pitchFamily="34" charset="0"/>
              </a:rPr>
              <a:t/>
            </a:r>
            <a:br>
              <a:rPr lang="en-GB">
                <a:latin typeface="Calibri" pitchFamily="34" charset="0"/>
              </a:rPr>
            </a:br>
            <a:endParaRPr lang="en-GB">
              <a:latin typeface="Calibri" pitchFamily="34" charset="0"/>
            </a:endParaRPr>
          </a:p>
        </p:txBody>
      </p:sp>
      <p:sp>
        <p:nvSpPr>
          <p:cNvPr id="15368" name="TextBox 15"/>
          <p:cNvSpPr txBox="1">
            <a:spLocks noChangeArrowheads="1"/>
          </p:cNvSpPr>
          <p:nvPr/>
        </p:nvSpPr>
        <p:spPr bwMode="auto">
          <a:xfrm>
            <a:off x="5776913" y="3089275"/>
            <a:ext cx="3013075" cy="2576513"/>
          </a:xfrm>
          <a:prstGeom prst="rect">
            <a:avLst/>
          </a:prstGeom>
          <a:noFill/>
          <a:ln w="12700">
            <a:solidFill>
              <a:schemeClr val="tx1"/>
            </a:solidFill>
            <a:miter lim="800000"/>
            <a:headEnd/>
            <a:tailEnd/>
          </a:ln>
        </p:spPr>
        <p:txBody>
          <a:bodyPr>
            <a:spAutoFit/>
          </a:bodyPr>
          <a:lstStyle/>
          <a:p>
            <a:pPr algn="ctr"/>
            <a:r>
              <a:rPr lang="en-GB" b="1">
                <a:latin typeface="Calibri" pitchFamily="34" charset="0"/>
              </a:rPr>
              <a:t>A tragic end</a:t>
            </a:r>
          </a:p>
          <a:p>
            <a:r>
              <a:rPr lang="en-GB">
                <a:latin typeface="Calibri" pitchFamily="34" charset="0"/>
              </a:rPr>
              <a:t>Tragedies almost always end with the death of one or more characters. As a result of witnessing these unhappy events, the audience may experience a sense of relief or a feeling of being “cleansed”. This is known as </a:t>
            </a:r>
            <a:r>
              <a:rPr lang="en-GB" b="1">
                <a:solidFill>
                  <a:srgbClr val="FF0000"/>
                </a:solidFill>
                <a:latin typeface="Calibri" pitchFamily="34" charset="0"/>
              </a:rPr>
              <a:t>catharsis</a:t>
            </a:r>
            <a:r>
              <a:rPr lang="en-GB">
                <a:latin typeface="Calibri" pitchFamily="34" charset="0"/>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800" b="1" dirty="0"/>
              <a:t>Comedy</a:t>
            </a:r>
            <a:endParaRPr lang="en-GB" sz="2800" b="1" dirty="0"/>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endParaRPr lang="en-GB" dirty="0"/>
          </a:p>
        </p:txBody>
      </p:sp>
      <p:pic>
        <p:nvPicPr>
          <p:cNvPr id="17413" name="Picture 5"/>
          <p:cNvPicPr>
            <a:picLocks noChangeAspect="1"/>
          </p:cNvPicPr>
          <p:nvPr/>
        </p:nvPicPr>
        <p:blipFill>
          <a:blip r:embed="rId2"/>
          <a:srcRect/>
          <a:stretch>
            <a:fillRect/>
          </a:stretch>
        </p:blipFill>
        <p:spPr bwMode="auto">
          <a:xfrm>
            <a:off x="352425" y="5949950"/>
            <a:ext cx="673100" cy="669925"/>
          </a:xfrm>
          <a:prstGeom prst="rect">
            <a:avLst/>
          </a:prstGeom>
          <a:noFill/>
          <a:ln w="9525">
            <a:noFill/>
            <a:miter lim="800000"/>
            <a:headEnd/>
            <a:tailEnd/>
          </a:ln>
        </p:spPr>
      </p:pic>
      <p:sp>
        <p:nvSpPr>
          <p:cNvPr id="17414" name="TextBox 7"/>
          <p:cNvSpPr txBox="1">
            <a:spLocks noChangeArrowheads="1"/>
          </p:cNvSpPr>
          <p:nvPr/>
        </p:nvSpPr>
        <p:spPr bwMode="auto">
          <a:xfrm>
            <a:off x="369888" y="1112838"/>
            <a:ext cx="5426075" cy="4800600"/>
          </a:xfrm>
          <a:prstGeom prst="rect">
            <a:avLst/>
          </a:prstGeom>
          <a:noFill/>
          <a:ln w="9525">
            <a:noFill/>
            <a:miter lim="800000"/>
            <a:headEnd/>
            <a:tailEnd/>
          </a:ln>
        </p:spPr>
        <p:txBody>
          <a:bodyPr>
            <a:spAutoFit/>
          </a:bodyPr>
          <a:lstStyle/>
          <a:p>
            <a:r>
              <a:rPr lang="en-GB">
                <a:latin typeface="Calibri" pitchFamily="34" charset="0"/>
              </a:rPr>
              <a:t>Comedy pits two people or groups of people against each other, often with humorous consequences. </a:t>
            </a:r>
          </a:p>
          <a:p>
            <a:endParaRPr lang="en-GB">
              <a:latin typeface="Calibri" pitchFamily="34" charset="0"/>
            </a:endParaRPr>
          </a:p>
          <a:p>
            <a:r>
              <a:rPr lang="en-GB">
                <a:latin typeface="Calibri" pitchFamily="34" charset="0"/>
              </a:rPr>
              <a:t>Although they are not always entirely funny, Shakespeare’s comedies often use a number of tricks to make audiences laugh. These include </a:t>
            </a:r>
            <a:r>
              <a:rPr lang="en-GB" b="1">
                <a:solidFill>
                  <a:srgbClr val="FFC000"/>
                </a:solidFill>
                <a:latin typeface="Calibri" pitchFamily="34" charset="0"/>
              </a:rPr>
              <a:t>slapstick</a:t>
            </a:r>
            <a:r>
              <a:rPr lang="en-GB">
                <a:latin typeface="Calibri" pitchFamily="34" charset="0"/>
              </a:rPr>
              <a:t>, </a:t>
            </a:r>
            <a:r>
              <a:rPr lang="en-GB" b="1">
                <a:solidFill>
                  <a:srgbClr val="FFC000"/>
                </a:solidFill>
                <a:latin typeface="Calibri" pitchFamily="34" charset="0"/>
              </a:rPr>
              <a:t>innuendo</a:t>
            </a:r>
            <a:r>
              <a:rPr lang="en-GB">
                <a:latin typeface="Calibri" pitchFamily="34" charset="0"/>
              </a:rPr>
              <a:t>, </a:t>
            </a:r>
            <a:r>
              <a:rPr lang="en-GB" b="1">
                <a:solidFill>
                  <a:srgbClr val="FFC000"/>
                </a:solidFill>
                <a:latin typeface="Calibri" pitchFamily="34" charset="0"/>
              </a:rPr>
              <a:t>disguises</a:t>
            </a:r>
            <a:r>
              <a:rPr lang="en-GB">
                <a:latin typeface="Calibri" pitchFamily="34" charset="0"/>
              </a:rPr>
              <a:t> and </a:t>
            </a:r>
            <a:r>
              <a:rPr lang="en-GB" b="1">
                <a:solidFill>
                  <a:srgbClr val="FFC000"/>
                </a:solidFill>
                <a:latin typeface="Calibri" pitchFamily="34" charset="0"/>
              </a:rPr>
              <a:t>mistaken identity</a:t>
            </a:r>
            <a:r>
              <a:rPr lang="en-GB">
                <a:latin typeface="Calibri" pitchFamily="34" charset="0"/>
              </a:rPr>
              <a:t>.</a:t>
            </a:r>
          </a:p>
          <a:p>
            <a:endParaRPr lang="en-GB">
              <a:latin typeface="Calibri" pitchFamily="34" charset="0"/>
            </a:endParaRPr>
          </a:p>
          <a:p>
            <a:r>
              <a:rPr lang="en-GB">
                <a:latin typeface="Calibri" pitchFamily="34" charset="0"/>
              </a:rPr>
              <a:t>The </a:t>
            </a:r>
            <a:r>
              <a:rPr lang="en-GB" b="1">
                <a:solidFill>
                  <a:srgbClr val="FFC000"/>
                </a:solidFill>
                <a:latin typeface="Calibri" pitchFamily="34" charset="0"/>
              </a:rPr>
              <a:t>fool</a:t>
            </a:r>
            <a:r>
              <a:rPr lang="en-GB">
                <a:latin typeface="Calibri" pitchFamily="34" charset="0"/>
              </a:rPr>
              <a:t> is a key comedic character. The fool acts as a sort of jester, who will make jokes, sing songs and comment on the action in a funny way. </a:t>
            </a:r>
          </a:p>
          <a:p>
            <a:endParaRPr lang="en-GB">
              <a:latin typeface="Calibri" pitchFamily="34" charset="0"/>
            </a:endParaRPr>
          </a:p>
          <a:p>
            <a:r>
              <a:rPr lang="en-GB">
                <a:latin typeface="Calibri" pitchFamily="34" charset="0"/>
              </a:rPr>
              <a:t>Strong female characters often appear in Shakespeare’s comedies. They are smart, witty and feisty. They may dress up as men to help themselves succeed in a world where their own power is limited.</a:t>
            </a:r>
          </a:p>
          <a:p>
            <a:endParaRPr lang="en-GB">
              <a:latin typeface="Calibri" pitchFamily="34" charset="0"/>
            </a:endParaRPr>
          </a:p>
        </p:txBody>
      </p:sp>
      <p:sp>
        <p:nvSpPr>
          <p:cNvPr id="10" name="TextBox 9"/>
          <p:cNvSpPr txBox="1"/>
          <p:nvPr/>
        </p:nvSpPr>
        <p:spPr>
          <a:xfrm>
            <a:off x="5891213" y="404813"/>
            <a:ext cx="2898775" cy="2601912"/>
          </a:xfrm>
          <a:prstGeom prst="rect">
            <a:avLst/>
          </a:prstGeom>
          <a:noFill/>
          <a:ln w="38100">
            <a:solidFill>
              <a:srgbClr val="FFC000"/>
            </a:solidFill>
            <a:prstDash val="sysDash"/>
          </a:ln>
        </p:spPr>
        <p:txBody>
          <a:bodyPr>
            <a:spAutoFit/>
          </a:bodyPr>
          <a:lstStyle/>
          <a:p>
            <a:pPr algn="ctr"/>
            <a:r>
              <a:rPr lang="en-GB" b="1">
                <a:latin typeface="Calibri" pitchFamily="34" charset="0"/>
              </a:rPr>
              <a:t>Examples of comedies:</a:t>
            </a:r>
          </a:p>
          <a:p>
            <a:pPr algn="ctr"/>
            <a:endParaRPr lang="en-GB">
              <a:latin typeface="Calibri" pitchFamily="34" charset="0"/>
            </a:endParaRPr>
          </a:p>
          <a:p>
            <a:pPr>
              <a:buFont typeface="Arial" charset="0"/>
              <a:buChar char="•"/>
            </a:pPr>
            <a:r>
              <a:rPr lang="en-GB" i="1">
                <a:latin typeface="Calibri" pitchFamily="34" charset="0"/>
              </a:rPr>
              <a:t> A Midsummer Night’s Dream</a:t>
            </a:r>
          </a:p>
          <a:p>
            <a:pPr>
              <a:buFont typeface="Arial" charset="0"/>
              <a:buChar char="•"/>
            </a:pPr>
            <a:r>
              <a:rPr lang="en-GB" i="1">
                <a:latin typeface="Calibri" pitchFamily="34" charset="0"/>
              </a:rPr>
              <a:t> Twelfth Night</a:t>
            </a:r>
          </a:p>
          <a:p>
            <a:pPr>
              <a:buFont typeface="Arial" charset="0"/>
              <a:buChar char="•"/>
            </a:pPr>
            <a:r>
              <a:rPr lang="en-GB" i="1">
                <a:latin typeface="Calibri" pitchFamily="34" charset="0"/>
              </a:rPr>
              <a:t> Much Ado About Nothing</a:t>
            </a:r>
          </a:p>
          <a:p>
            <a:pPr>
              <a:buFont typeface="Arial" charset="0"/>
              <a:buChar char="•"/>
            </a:pPr>
            <a:r>
              <a:rPr lang="en-GB" i="1">
                <a:latin typeface="Calibri" pitchFamily="34" charset="0"/>
              </a:rPr>
              <a:t> As You Like It</a:t>
            </a:r>
          </a:p>
          <a:p>
            <a:pPr>
              <a:buFont typeface="Arial" charset="0"/>
              <a:buChar char="•"/>
            </a:pPr>
            <a:r>
              <a:rPr lang="en-GB" i="1">
                <a:latin typeface="Calibri" pitchFamily="34" charset="0"/>
              </a:rPr>
              <a:t> The Taming of the Shrew</a:t>
            </a:r>
          </a:p>
          <a:p>
            <a:pPr>
              <a:buFont typeface="Arial" charset="0"/>
              <a:buChar char="•"/>
            </a:pPr>
            <a:endParaRPr lang="en-GB">
              <a:latin typeface="Calibri" pitchFamily="34" charset="0"/>
            </a:endParaRPr>
          </a:p>
        </p:txBody>
      </p:sp>
      <p:sp>
        <p:nvSpPr>
          <p:cNvPr id="17416" name="TextBox 11"/>
          <p:cNvSpPr txBox="1">
            <a:spLocks noChangeArrowheads="1"/>
          </p:cNvSpPr>
          <p:nvPr/>
        </p:nvSpPr>
        <p:spPr bwMode="auto">
          <a:xfrm>
            <a:off x="5795963" y="3141663"/>
            <a:ext cx="3013075" cy="2584450"/>
          </a:xfrm>
          <a:prstGeom prst="rect">
            <a:avLst/>
          </a:prstGeom>
          <a:noFill/>
          <a:ln w="12700">
            <a:solidFill>
              <a:schemeClr val="tx1"/>
            </a:solidFill>
            <a:miter lim="800000"/>
            <a:headEnd/>
            <a:tailEnd/>
          </a:ln>
        </p:spPr>
        <p:txBody>
          <a:bodyPr>
            <a:spAutoFit/>
          </a:bodyPr>
          <a:lstStyle/>
          <a:p>
            <a:pPr algn="ctr"/>
            <a:r>
              <a:rPr lang="en-GB" b="1">
                <a:latin typeface="Calibri" pitchFamily="34" charset="0"/>
              </a:rPr>
              <a:t>Happily ever after</a:t>
            </a:r>
          </a:p>
          <a:p>
            <a:r>
              <a:rPr lang="en-GB">
                <a:latin typeface="Calibri" pitchFamily="34" charset="0"/>
              </a:rPr>
              <a:t>Love is usually an important theme in Shakespeare’s comedies. Humour stems from a couple overcoming obstacles to be together. Comedies often end with marriage, a return to order and a sense of hope.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a:t> </a:t>
            </a:r>
            <a:endParaRPr lang="en-GB" dirty="0"/>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800" b="1" dirty="0"/>
              <a:t>Tragicomedy</a:t>
            </a:r>
            <a:endParaRPr lang="en-GB" sz="2800" b="1" dirty="0"/>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endParaRPr lang="en-GB" dirty="0"/>
          </a:p>
        </p:txBody>
      </p:sp>
      <p:pic>
        <p:nvPicPr>
          <p:cNvPr id="18437" name="Picture 5"/>
          <p:cNvPicPr>
            <a:picLocks noChangeAspect="1"/>
          </p:cNvPicPr>
          <p:nvPr/>
        </p:nvPicPr>
        <p:blipFill>
          <a:blip r:embed="rId2"/>
          <a:srcRect/>
          <a:stretch>
            <a:fillRect/>
          </a:stretch>
        </p:blipFill>
        <p:spPr bwMode="auto">
          <a:xfrm>
            <a:off x="369888" y="5949950"/>
            <a:ext cx="673100" cy="671513"/>
          </a:xfrm>
          <a:prstGeom prst="rect">
            <a:avLst/>
          </a:prstGeom>
          <a:noFill/>
          <a:ln w="9525">
            <a:noFill/>
            <a:miter lim="800000"/>
            <a:headEnd/>
            <a:tailEnd/>
          </a:ln>
        </p:spPr>
      </p:pic>
      <p:sp>
        <p:nvSpPr>
          <p:cNvPr id="18438" name="TextBox 7"/>
          <p:cNvSpPr txBox="1">
            <a:spLocks noChangeArrowheads="1"/>
          </p:cNvSpPr>
          <p:nvPr/>
        </p:nvSpPr>
        <p:spPr bwMode="auto">
          <a:xfrm>
            <a:off x="369888" y="1112838"/>
            <a:ext cx="5426075" cy="4800600"/>
          </a:xfrm>
          <a:prstGeom prst="rect">
            <a:avLst/>
          </a:prstGeom>
          <a:noFill/>
          <a:ln w="9525">
            <a:noFill/>
            <a:miter lim="800000"/>
            <a:headEnd/>
            <a:tailEnd/>
          </a:ln>
        </p:spPr>
        <p:txBody>
          <a:bodyPr>
            <a:spAutoFit/>
          </a:bodyPr>
          <a:lstStyle/>
          <a:p>
            <a:r>
              <a:rPr lang="en-GB">
                <a:latin typeface="Calibri" pitchFamily="34" charset="0"/>
              </a:rPr>
              <a:t>This type of drama combines elements of tragedy and comedy. The plot may seem to be moving towards a tragic ending, but a last-minute plot twist will usually give a happy resolution.</a:t>
            </a:r>
          </a:p>
          <a:p>
            <a:endParaRPr lang="en-GB">
              <a:latin typeface="Calibri" pitchFamily="34" charset="0"/>
            </a:endParaRPr>
          </a:p>
          <a:p>
            <a:r>
              <a:rPr lang="en-GB">
                <a:latin typeface="Calibri" pitchFamily="34" charset="0"/>
              </a:rPr>
              <a:t>Many of Shakespeare’s tragicomedies are referred to as </a:t>
            </a:r>
            <a:r>
              <a:rPr lang="en-GB" b="1">
                <a:solidFill>
                  <a:srgbClr val="00B050"/>
                </a:solidFill>
                <a:latin typeface="Calibri" pitchFamily="34" charset="0"/>
              </a:rPr>
              <a:t>romances</a:t>
            </a:r>
            <a:r>
              <a:rPr lang="en-GB">
                <a:latin typeface="Calibri" pitchFamily="34" charset="0"/>
              </a:rPr>
              <a:t>. These plays mix serious human problems, such as exile and separation, with elements of </a:t>
            </a:r>
            <a:r>
              <a:rPr lang="en-GB" b="1">
                <a:solidFill>
                  <a:srgbClr val="00B050"/>
                </a:solidFill>
                <a:latin typeface="Calibri" pitchFamily="34" charset="0"/>
              </a:rPr>
              <a:t>myth</a:t>
            </a:r>
            <a:r>
              <a:rPr lang="en-GB">
                <a:latin typeface="Calibri" pitchFamily="34" charset="0"/>
              </a:rPr>
              <a:t> and </a:t>
            </a:r>
            <a:r>
              <a:rPr lang="en-GB" b="1">
                <a:solidFill>
                  <a:srgbClr val="00B050"/>
                </a:solidFill>
                <a:latin typeface="Calibri" pitchFamily="34" charset="0"/>
              </a:rPr>
              <a:t>fantasy</a:t>
            </a:r>
            <a:r>
              <a:rPr lang="en-GB">
                <a:latin typeface="Calibri" pitchFamily="34" charset="0"/>
              </a:rPr>
              <a:t>, like magic or strange creatures.</a:t>
            </a:r>
          </a:p>
          <a:p>
            <a:endParaRPr lang="en-GB">
              <a:latin typeface="Calibri" pitchFamily="34" charset="0"/>
            </a:endParaRPr>
          </a:p>
          <a:p>
            <a:r>
              <a:rPr lang="en-GB">
                <a:latin typeface="Calibri" pitchFamily="34" charset="0"/>
              </a:rPr>
              <a:t>Humour may lighten the mood within a </a:t>
            </a:r>
            <a:r>
              <a:rPr lang="en-GB" b="1">
                <a:solidFill>
                  <a:srgbClr val="00B050"/>
                </a:solidFill>
                <a:latin typeface="Calibri" pitchFamily="34" charset="0"/>
              </a:rPr>
              <a:t>subplot</a:t>
            </a:r>
            <a:r>
              <a:rPr lang="en-GB">
                <a:latin typeface="Calibri" pitchFamily="34" charset="0"/>
              </a:rPr>
              <a:t> or a </a:t>
            </a:r>
            <a:r>
              <a:rPr lang="en-GB" b="1">
                <a:solidFill>
                  <a:srgbClr val="00B050"/>
                </a:solidFill>
                <a:latin typeface="Calibri" pitchFamily="34" charset="0"/>
              </a:rPr>
              <a:t>masque</a:t>
            </a:r>
            <a:r>
              <a:rPr lang="en-GB">
                <a:latin typeface="Calibri" pitchFamily="34" charset="0"/>
              </a:rPr>
              <a:t> – a popular form of courtly entertainment that combined music, dance and mime with dialogue.</a:t>
            </a:r>
          </a:p>
          <a:p>
            <a:endParaRPr lang="en-GB">
              <a:latin typeface="Calibri" pitchFamily="34" charset="0"/>
            </a:endParaRPr>
          </a:p>
          <a:p>
            <a:r>
              <a:rPr lang="en-GB">
                <a:latin typeface="Calibri" pitchFamily="34" charset="0"/>
              </a:rPr>
              <a:t>The tragicomedies often end with reconciliation, resurrection and forgiveness.</a:t>
            </a:r>
          </a:p>
          <a:p>
            <a:endParaRPr lang="en-GB">
              <a:latin typeface="Calibri" pitchFamily="34" charset="0"/>
            </a:endParaRPr>
          </a:p>
        </p:txBody>
      </p:sp>
      <p:sp>
        <p:nvSpPr>
          <p:cNvPr id="10" name="TextBox 9"/>
          <p:cNvSpPr txBox="1"/>
          <p:nvPr/>
        </p:nvSpPr>
        <p:spPr>
          <a:xfrm>
            <a:off x="6084888" y="446088"/>
            <a:ext cx="2590800" cy="2327275"/>
          </a:xfrm>
          <a:prstGeom prst="rect">
            <a:avLst/>
          </a:prstGeom>
          <a:noFill/>
          <a:ln w="38100">
            <a:solidFill>
              <a:srgbClr val="00B050"/>
            </a:solidFill>
            <a:prstDash val="sysDash"/>
          </a:ln>
        </p:spPr>
        <p:txBody>
          <a:bodyPr>
            <a:spAutoFit/>
          </a:bodyPr>
          <a:lstStyle/>
          <a:p>
            <a:pPr algn="ctr"/>
            <a:r>
              <a:rPr lang="en-GB" b="1">
                <a:latin typeface="Calibri" pitchFamily="34" charset="0"/>
              </a:rPr>
              <a:t>Examples of tragicomedies:</a:t>
            </a:r>
          </a:p>
          <a:p>
            <a:endParaRPr lang="en-GB">
              <a:latin typeface="Calibri" pitchFamily="34" charset="0"/>
            </a:endParaRPr>
          </a:p>
          <a:p>
            <a:pPr>
              <a:buFont typeface="Arial" charset="0"/>
              <a:buChar char="•"/>
            </a:pPr>
            <a:r>
              <a:rPr lang="en-GB" i="1">
                <a:latin typeface="Calibri" pitchFamily="34" charset="0"/>
              </a:rPr>
              <a:t> The Winter’s Tale</a:t>
            </a:r>
          </a:p>
          <a:p>
            <a:pPr>
              <a:buFont typeface="Arial" charset="0"/>
              <a:buChar char="•"/>
            </a:pPr>
            <a:r>
              <a:rPr lang="en-GB" i="1">
                <a:latin typeface="Calibri" pitchFamily="34" charset="0"/>
              </a:rPr>
              <a:t> The Tempest</a:t>
            </a:r>
          </a:p>
          <a:p>
            <a:pPr>
              <a:buFont typeface="Arial" charset="0"/>
              <a:buChar char="•"/>
            </a:pPr>
            <a:r>
              <a:rPr lang="en-GB" i="1">
                <a:latin typeface="Calibri" pitchFamily="34" charset="0"/>
              </a:rPr>
              <a:t> Cymbeline</a:t>
            </a:r>
          </a:p>
          <a:p>
            <a:pPr>
              <a:buFont typeface="Arial" charset="0"/>
              <a:buChar char="•"/>
            </a:pPr>
            <a:r>
              <a:rPr lang="en-GB" i="1">
                <a:latin typeface="Calibri" pitchFamily="34" charset="0"/>
              </a:rPr>
              <a:t> Pericles</a:t>
            </a:r>
            <a:r>
              <a:rPr lang="en-GB">
                <a:latin typeface="Calibri" pitchFamily="34" charset="0"/>
              </a:rPr>
              <a:t/>
            </a:r>
            <a:br>
              <a:rPr lang="en-GB">
                <a:latin typeface="Calibri" pitchFamily="34" charset="0"/>
              </a:rPr>
            </a:br>
            <a:endParaRPr lang="en-GB">
              <a:latin typeface="Calibri" pitchFamily="34" charset="0"/>
            </a:endParaRPr>
          </a:p>
        </p:txBody>
      </p:sp>
      <p:sp>
        <p:nvSpPr>
          <p:cNvPr id="18440" name="TextBox 11"/>
          <p:cNvSpPr txBox="1">
            <a:spLocks noChangeArrowheads="1"/>
          </p:cNvSpPr>
          <p:nvPr/>
        </p:nvSpPr>
        <p:spPr bwMode="auto">
          <a:xfrm>
            <a:off x="5940425" y="3141663"/>
            <a:ext cx="2868613" cy="2308225"/>
          </a:xfrm>
          <a:prstGeom prst="rect">
            <a:avLst/>
          </a:prstGeom>
          <a:noFill/>
          <a:ln w="12700">
            <a:solidFill>
              <a:schemeClr val="tx1"/>
            </a:solidFill>
            <a:miter lim="800000"/>
            <a:headEnd/>
            <a:tailEnd/>
          </a:ln>
        </p:spPr>
        <p:txBody>
          <a:bodyPr>
            <a:spAutoFit/>
          </a:bodyPr>
          <a:lstStyle/>
          <a:p>
            <a:pPr algn="ctr"/>
            <a:r>
              <a:rPr lang="en-GB" b="1">
                <a:latin typeface="Calibri" pitchFamily="34" charset="0"/>
              </a:rPr>
              <a:t>Importance of family</a:t>
            </a:r>
          </a:p>
          <a:p>
            <a:r>
              <a:rPr lang="en-GB">
                <a:latin typeface="Calibri" pitchFamily="34" charset="0"/>
              </a:rPr>
              <a:t>Instead of focusing on love and lovers, tragicomedies often place family conflict at the centre of the action. In particular, we see family members separated and then reunited.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800" b="1" dirty="0"/>
              <a:t>History plays</a:t>
            </a:r>
            <a:endParaRPr lang="en-GB" sz="2800" b="1" dirty="0"/>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endParaRPr lang="en-GB" dirty="0"/>
          </a:p>
        </p:txBody>
      </p:sp>
      <p:pic>
        <p:nvPicPr>
          <p:cNvPr id="19461" name="Picture 5"/>
          <p:cNvPicPr>
            <a:picLocks noChangeAspect="1"/>
          </p:cNvPicPr>
          <p:nvPr/>
        </p:nvPicPr>
        <p:blipFill>
          <a:blip r:embed="rId2"/>
          <a:srcRect/>
          <a:stretch>
            <a:fillRect/>
          </a:stretch>
        </p:blipFill>
        <p:spPr bwMode="auto">
          <a:xfrm>
            <a:off x="369888" y="5949950"/>
            <a:ext cx="673100" cy="671513"/>
          </a:xfrm>
          <a:prstGeom prst="rect">
            <a:avLst/>
          </a:prstGeom>
          <a:noFill/>
          <a:ln w="9525">
            <a:noFill/>
            <a:miter lim="800000"/>
            <a:headEnd/>
            <a:tailEnd/>
          </a:ln>
        </p:spPr>
      </p:pic>
      <p:sp>
        <p:nvSpPr>
          <p:cNvPr id="8" name="TextBox 7"/>
          <p:cNvSpPr txBox="1"/>
          <p:nvPr/>
        </p:nvSpPr>
        <p:spPr>
          <a:xfrm>
            <a:off x="5940425" y="446088"/>
            <a:ext cx="2735263" cy="2601912"/>
          </a:xfrm>
          <a:prstGeom prst="rect">
            <a:avLst/>
          </a:prstGeom>
          <a:noFill/>
          <a:ln w="38100">
            <a:solidFill>
              <a:srgbClr val="00B0F0"/>
            </a:solidFill>
            <a:prstDash val="sysDash"/>
          </a:ln>
        </p:spPr>
        <p:txBody>
          <a:bodyPr>
            <a:spAutoFit/>
          </a:bodyPr>
          <a:lstStyle/>
          <a:p>
            <a:pPr algn="ctr"/>
            <a:r>
              <a:rPr lang="en-GB" b="1">
                <a:latin typeface="Calibri" pitchFamily="34" charset="0"/>
              </a:rPr>
              <a:t>Examples of history plays:</a:t>
            </a:r>
          </a:p>
          <a:p>
            <a:endParaRPr lang="en-GB">
              <a:latin typeface="Calibri" pitchFamily="34" charset="0"/>
            </a:endParaRPr>
          </a:p>
          <a:p>
            <a:pPr>
              <a:buFont typeface="Arial" charset="0"/>
              <a:buChar char="•"/>
            </a:pPr>
            <a:r>
              <a:rPr lang="en-GB" i="1">
                <a:latin typeface="Calibri" pitchFamily="34" charset="0"/>
              </a:rPr>
              <a:t> Henry VI (parts 1, 2 and 3)</a:t>
            </a:r>
          </a:p>
          <a:p>
            <a:pPr>
              <a:buFont typeface="Arial" charset="0"/>
              <a:buChar char="•"/>
            </a:pPr>
            <a:r>
              <a:rPr lang="en-GB" i="1">
                <a:latin typeface="Calibri" pitchFamily="34" charset="0"/>
              </a:rPr>
              <a:t> Richard III</a:t>
            </a:r>
          </a:p>
          <a:p>
            <a:pPr>
              <a:buFont typeface="Arial" charset="0"/>
              <a:buChar char="•"/>
            </a:pPr>
            <a:r>
              <a:rPr lang="en-GB" i="1">
                <a:latin typeface="Calibri" pitchFamily="34" charset="0"/>
              </a:rPr>
              <a:t> Richard II</a:t>
            </a:r>
          </a:p>
          <a:p>
            <a:pPr>
              <a:buFont typeface="Arial" charset="0"/>
              <a:buChar char="•"/>
            </a:pPr>
            <a:r>
              <a:rPr lang="en-GB" i="1">
                <a:latin typeface="Calibri" pitchFamily="34" charset="0"/>
              </a:rPr>
              <a:t> Henry IV (parts 1 and 2)</a:t>
            </a:r>
          </a:p>
          <a:p>
            <a:pPr>
              <a:buFont typeface="Arial" charset="0"/>
              <a:buChar char="•"/>
            </a:pPr>
            <a:r>
              <a:rPr lang="en-GB" i="1">
                <a:latin typeface="Calibri" pitchFamily="34" charset="0"/>
              </a:rPr>
              <a:t> Henry V</a:t>
            </a:r>
            <a:r>
              <a:rPr lang="en-GB">
                <a:latin typeface="Calibri" pitchFamily="34" charset="0"/>
              </a:rPr>
              <a:t/>
            </a:r>
            <a:br>
              <a:rPr lang="en-GB">
                <a:latin typeface="Calibri" pitchFamily="34" charset="0"/>
              </a:rPr>
            </a:br>
            <a:endParaRPr lang="en-GB">
              <a:latin typeface="Calibri" pitchFamily="34" charset="0"/>
            </a:endParaRPr>
          </a:p>
        </p:txBody>
      </p:sp>
      <p:sp>
        <p:nvSpPr>
          <p:cNvPr id="19463" name="TextBox 9"/>
          <p:cNvSpPr txBox="1">
            <a:spLocks noChangeArrowheads="1"/>
          </p:cNvSpPr>
          <p:nvPr/>
        </p:nvSpPr>
        <p:spPr bwMode="auto">
          <a:xfrm>
            <a:off x="5940425" y="3214688"/>
            <a:ext cx="2735263" cy="2576512"/>
          </a:xfrm>
          <a:prstGeom prst="rect">
            <a:avLst/>
          </a:prstGeom>
          <a:noFill/>
          <a:ln w="12700">
            <a:solidFill>
              <a:schemeClr val="tx1"/>
            </a:solidFill>
            <a:miter lim="800000"/>
            <a:headEnd/>
            <a:tailEnd/>
          </a:ln>
        </p:spPr>
        <p:txBody>
          <a:bodyPr>
            <a:spAutoFit/>
          </a:bodyPr>
          <a:lstStyle/>
          <a:p>
            <a:pPr algn="ctr"/>
            <a:r>
              <a:rPr lang="en-GB" b="1">
                <a:latin typeface="Calibri" pitchFamily="34" charset="0"/>
              </a:rPr>
              <a:t>Houses at war</a:t>
            </a:r>
          </a:p>
          <a:p>
            <a:r>
              <a:rPr lang="en-GB">
                <a:latin typeface="Calibri" pitchFamily="34" charset="0"/>
              </a:rPr>
              <a:t>Most of the history plays focus on the years during and leading up to the Wars of the Roses, which were fought between the houses of Lancaster and York between 1422 and 1485.</a:t>
            </a:r>
          </a:p>
        </p:txBody>
      </p:sp>
      <p:sp>
        <p:nvSpPr>
          <p:cNvPr id="19464" name="TextBox 12"/>
          <p:cNvSpPr txBox="1">
            <a:spLocks noChangeArrowheads="1"/>
          </p:cNvSpPr>
          <p:nvPr/>
        </p:nvSpPr>
        <p:spPr bwMode="auto">
          <a:xfrm>
            <a:off x="323850" y="1096963"/>
            <a:ext cx="5616575" cy="5035550"/>
          </a:xfrm>
          <a:prstGeom prst="rect">
            <a:avLst/>
          </a:prstGeom>
          <a:noFill/>
          <a:ln w="9525">
            <a:noFill/>
            <a:miter lim="800000"/>
            <a:headEnd/>
            <a:tailEnd/>
          </a:ln>
        </p:spPr>
        <p:txBody>
          <a:bodyPr>
            <a:spAutoFit/>
          </a:bodyPr>
          <a:lstStyle/>
          <a:p>
            <a:r>
              <a:rPr lang="en-GB">
                <a:latin typeface="Calibri" pitchFamily="34" charset="0"/>
              </a:rPr>
              <a:t>These plays are inspired by real events from British history. Shakespeare used the facts as a basis to explore issues of power and morality and to comment on contemporary issues or events that were taking place in his lifetime, but did not always retell stories truthfully. </a:t>
            </a:r>
          </a:p>
          <a:p>
            <a:endParaRPr lang="en-GB">
              <a:latin typeface="Calibri" pitchFamily="34" charset="0"/>
            </a:endParaRPr>
          </a:p>
          <a:p>
            <a:r>
              <a:rPr lang="en-GB">
                <a:latin typeface="Calibri" pitchFamily="34" charset="0"/>
              </a:rPr>
              <a:t>By law, all theatre companies had to be supported by a financial backer, or </a:t>
            </a:r>
            <a:r>
              <a:rPr lang="en-GB" b="1">
                <a:solidFill>
                  <a:srgbClr val="00B0F0"/>
                </a:solidFill>
                <a:latin typeface="Calibri" pitchFamily="34" charset="0"/>
              </a:rPr>
              <a:t>patron</a:t>
            </a:r>
            <a:r>
              <a:rPr lang="en-GB">
                <a:latin typeface="Calibri" pitchFamily="34" charset="0"/>
              </a:rPr>
              <a:t>. It was common for groups to produce plays that were designed to please the patron. This was particularly true for history plays. Shakespeare’s company was supported by the Lord Chamberlain and later by King James I, under whose patronage the company became known as The King’s Men. </a:t>
            </a:r>
          </a:p>
          <a:p>
            <a:endParaRPr lang="en-GB">
              <a:latin typeface="Calibri" pitchFamily="34" charset="0"/>
            </a:endParaRPr>
          </a:p>
          <a:p>
            <a:r>
              <a:rPr lang="en-GB">
                <a:latin typeface="Calibri" pitchFamily="34" charset="0"/>
              </a:rPr>
              <a:t>For these reasons, we cannot take Shakespeare’s plays as accurate representations of history.</a:t>
            </a:r>
            <a:br>
              <a:rPr lang="en-GB">
                <a:latin typeface="Calibri" pitchFamily="34" charset="0"/>
              </a:rPr>
            </a:br>
            <a:endParaRPr lang="en-GB">
              <a:latin typeface="Calibri" pitchFamily="34" charset="0"/>
            </a:endParaRPr>
          </a:p>
          <a:p>
            <a:endParaRPr lang="en-GB">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800" b="1"/>
              <a:t>Problem plays</a:t>
            </a:r>
            <a:endParaRPr lang="en-GB" sz="2800" b="1" dirty="0"/>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endParaRPr lang="en-GB" dirty="0"/>
          </a:p>
        </p:txBody>
      </p:sp>
      <p:pic>
        <p:nvPicPr>
          <p:cNvPr id="20485" name="Picture 5"/>
          <p:cNvPicPr>
            <a:picLocks noChangeAspect="1"/>
          </p:cNvPicPr>
          <p:nvPr/>
        </p:nvPicPr>
        <p:blipFill>
          <a:blip r:embed="rId2"/>
          <a:srcRect/>
          <a:stretch>
            <a:fillRect/>
          </a:stretch>
        </p:blipFill>
        <p:spPr bwMode="auto">
          <a:xfrm>
            <a:off x="369888" y="5949950"/>
            <a:ext cx="673100" cy="671513"/>
          </a:xfrm>
          <a:prstGeom prst="rect">
            <a:avLst/>
          </a:prstGeom>
          <a:noFill/>
          <a:ln w="9525">
            <a:noFill/>
            <a:miter lim="800000"/>
            <a:headEnd/>
            <a:tailEnd/>
          </a:ln>
        </p:spPr>
      </p:pic>
      <p:sp>
        <p:nvSpPr>
          <p:cNvPr id="20486" name="TextBox 7"/>
          <p:cNvSpPr txBox="1">
            <a:spLocks noChangeArrowheads="1"/>
          </p:cNvSpPr>
          <p:nvPr/>
        </p:nvSpPr>
        <p:spPr bwMode="auto">
          <a:xfrm>
            <a:off x="369888" y="1112838"/>
            <a:ext cx="5210175" cy="5632450"/>
          </a:xfrm>
          <a:prstGeom prst="rect">
            <a:avLst/>
          </a:prstGeom>
          <a:noFill/>
          <a:ln w="9525">
            <a:noFill/>
            <a:miter lim="800000"/>
            <a:headEnd/>
            <a:tailEnd/>
          </a:ln>
        </p:spPr>
        <p:txBody>
          <a:bodyPr>
            <a:spAutoFit/>
          </a:bodyPr>
          <a:lstStyle/>
          <a:p>
            <a:r>
              <a:rPr lang="en-GB">
                <a:latin typeface="Calibri" pitchFamily="34" charset="0"/>
              </a:rPr>
              <a:t>The problem plays are a group of Shakespeare’s comedies which are seen to be “problematic” in some way. </a:t>
            </a:r>
          </a:p>
          <a:p>
            <a:endParaRPr lang="en-GB">
              <a:latin typeface="Calibri" pitchFamily="34" charset="0"/>
            </a:endParaRPr>
          </a:p>
          <a:p>
            <a:r>
              <a:rPr lang="en-GB">
                <a:latin typeface="Calibri" pitchFamily="34" charset="0"/>
              </a:rPr>
              <a:t>The plots are a confusing mixture of fantasy and reality and cannot be clearly defined as comedy or tragedy. Characters are often difficult to understand or categorize. As a result, audiences may struggle to make sense of what they see. </a:t>
            </a:r>
          </a:p>
          <a:p>
            <a:endParaRPr lang="en-GB">
              <a:latin typeface="Calibri" pitchFamily="34" charset="0"/>
            </a:endParaRPr>
          </a:p>
          <a:p>
            <a:r>
              <a:rPr lang="en-GB">
                <a:latin typeface="Calibri" pitchFamily="34" charset="0"/>
              </a:rPr>
              <a:t>These plays take social or moral problems as their subject matter.  The issue will be explored through the course of the play, yet a clear answer will rarely have been reached by the time the plot is resolved. </a:t>
            </a:r>
          </a:p>
          <a:p>
            <a:endParaRPr lang="en-GB">
              <a:latin typeface="Calibri" pitchFamily="34" charset="0"/>
            </a:endParaRPr>
          </a:p>
          <a:p>
            <a:r>
              <a:rPr lang="en-GB">
                <a:latin typeface="Calibri" pitchFamily="34" charset="0"/>
              </a:rPr>
              <a:t>While the play’s ending may appear to be happy, the problem will remain to cast a shadow over things.</a:t>
            </a:r>
          </a:p>
          <a:p>
            <a:endParaRPr lang="en-GB">
              <a:latin typeface="Calibri" pitchFamily="34" charset="0"/>
            </a:endParaRPr>
          </a:p>
          <a:p>
            <a:endParaRPr lang="en-GB">
              <a:latin typeface="Calibri" pitchFamily="34" charset="0"/>
            </a:endParaRPr>
          </a:p>
          <a:p>
            <a:endParaRPr lang="en-GB">
              <a:latin typeface="Calibri" pitchFamily="34" charset="0"/>
            </a:endParaRPr>
          </a:p>
        </p:txBody>
      </p:sp>
      <p:sp>
        <p:nvSpPr>
          <p:cNvPr id="10" name="TextBox 9"/>
          <p:cNvSpPr txBox="1"/>
          <p:nvPr/>
        </p:nvSpPr>
        <p:spPr>
          <a:xfrm>
            <a:off x="5795963" y="446088"/>
            <a:ext cx="2879725" cy="1778000"/>
          </a:xfrm>
          <a:prstGeom prst="rect">
            <a:avLst/>
          </a:prstGeom>
          <a:noFill/>
          <a:ln w="38100">
            <a:solidFill>
              <a:srgbClr val="7030A0"/>
            </a:solidFill>
            <a:prstDash val="sysDash"/>
          </a:ln>
        </p:spPr>
        <p:txBody>
          <a:bodyPr>
            <a:spAutoFit/>
          </a:bodyPr>
          <a:lstStyle/>
          <a:p>
            <a:pPr algn="ctr"/>
            <a:r>
              <a:rPr lang="en-GB" b="1">
                <a:latin typeface="Calibri" pitchFamily="34" charset="0"/>
              </a:rPr>
              <a:t>Examples of problem plays:</a:t>
            </a:r>
          </a:p>
          <a:p>
            <a:endParaRPr lang="en-GB">
              <a:latin typeface="Calibri" pitchFamily="34" charset="0"/>
            </a:endParaRPr>
          </a:p>
          <a:p>
            <a:pPr>
              <a:buFont typeface="Arial" charset="0"/>
              <a:buChar char="•"/>
            </a:pPr>
            <a:r>
              <a:rPr lang="en-GB" i="1">
                <a:latin typeface="Calibri" pitchFamily="34" charset="0"/>
              </a:rPr>
              <a:t> All’s Well That Ends Well </a:t>
            </a:r>
          </a:p>
          <a:p>
            <a:pPr>
              <a:buFont typeface="Arial" charset="0"/>
              <a:buChar char="•"/>
            </a:pPr>
            <a:r>
              <a:rPr lang="en-GB" i="1">
                <a:latin typeface="Calibri" pitchFamily="34" charset="0"/>
              </a:rPr>
              <a:t> Measure for Measure</a:t>
            </a:r>
          </a:p>
          <a:p>
            <a:pPr>
              <a:buFont typeface="Arial" charset="0"/>
              <a:buChar char="•"/>
            </a:pPr>
            <a:r>
              <a:rPr lang="en-GB" i="1">
                <a:latin typeface="Calibri" pitchFamily="34" charset="0"/>
              </a:rPr>
              <a:t> Troilus and Cressida</a:t>
            </a:r>
            <a:br>
              <a:rPr lang="en-GB" i="1">
                <a:latin typeface="Calibri" pitchFamily="34" charset="0"/>
              </a:rPr>
            </a:br>
            <a:endParaRPr lang="en-GB" i="1">
              <a:latin typeface="Calibri" pitchFamily="34" charset="0"/>
            </a:endParaRPr>
          </a:p>
        </p:txBody>
      </p:sp>
      <p:sp>
        <p:nvSpPr>
          <p:cNvPr id="20488" name="TextBox 11"/>
          <p:cNvSpPr txBox="1">
            <a:spLocks noChangeArrowheads="1"/>
          </p:cNvSpPr>
          <p:nvPr/>
        </p:nvSpPr>
        <p:spPr bwMode="auto">
          <a:xfrm>
            <a:off x="5724525" y="2497138"/>
            <a:ext cx="3084513" cy="3140075"/>
          </a:xfrm>
          <a:prstGeom prst="rect">
            <a:avLst/>
          </a:prstGeom>
          <a:noFill/>
          <a:ln w="12700">
            <a:solidFill>
              <a:schemeClr val="tx1"/>
            </a:solidFill>
            <a:miter lim="800000"/>
            <a:headEnd/>
            <a:tailEnd/>
          </a:ln>
        </p:spPr>
        <p:txBody>
          <a:bodyPr>
            <a:spAutoFit/>
          </a:bodyPr>
          <a:lstStyle/>
          <a:p>
            <a:pPr algn="ctr"/>
            <a:r>
              <a:rPr lang="en-GB" b="1">
                <a:latin typeface="Calibri" pitchFamily="34" charset="0"/>
              </a:rPr>
              <a:t>Ahead of the curve</a:t>
            </a:r>
          </a:p>
          <a:p>
            <a:r>
              <a:rPr lang="en-GB">
                <a:latin typeface="Calibri" pitchFamily="34" charset="0"/>
              </a:rPr>
              <a:t>The problem plays are often said to have a “modern” feel. The cynical outlook and lack of easy resolution apparent in these plays are characteristic of the work of later dramatists, such as Henrik Ibsen, and demonstrate the continued relevance  of Shakespeare today.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806</TotalTime>
  <Words>842</Words>
  <Application>Microsoft Office PowerPoint</Application>
  <PresentationFormat>On-screen Show (4:3)</PresentationFormat>
  <Paragraphs>92</Paragraphs>
  <Slides>5</Slides>
  <Notes>1</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5</vt:i4>
      </vt:variant>
    </vt:vector>
  </HeadingPairs>
  <TitlesOfParts>
    <vt:vector size="8" baseType="lpstr">
      <vt:lpstr>Calibri</vt:lpstr>
      <vt:lpstr>Arial</vt:lpstr>
      <vt:lpstr>Office Theme</vt:lpstr>
      <vt:lpstr>Slide 1</vt:lpstr>
      <vt:lpstr>Slide 2</vt:lpstr>
      <vt:lpstr>Slide 3</vt:lpstr>
      <vt:lpstr>Slide 4</vt:lpstr>
      <vt:lpstr>Slide 5</vt:lpstr>
    </vt:vector>
  </TitlesOfParts>
  <Company>TSL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Amass, Helen</dc:creator>
  <cp:lastModifiedBy>Administrator</cp:lastModifiedBy>
  <cp:revision>44</cp:revision>
  <cp:lastPrinted>2013-08-05T15:25:24Z</cp:lastPrinted>
  <dcterms:created xsi:type="dcterms:W3CDTF">2013-08-02T13:19:59Z</dcterms:created>
  <dcterms:modified xsi:type="dcterms:W3CDTF">2013-11-18T11:38:33Z</dcterms:modified>
</cp:coreProperties>
</file>