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1176" y="-10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viewProps" Target="viewProps.xml"/><Relationship Id="rId12" Type="http://schemas.openxmlformats.org/officeDocument/2006/relationships/theme" Target="theme/theme1.xml"/><Relationship Id="rId13"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interSettings" Target="printerSettings/printerSettings1.bin"/><Relationship Id="rId10"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defRPr>
            </a:lvl1pPr>
          </a:lstStyle>
          <a:p>
            <a:pPr>
              <a:defRPr/>
            </a:pPr>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smtClean="0">
                <a:latin typeface="+mn-lt"/>
              </a:defRPr>
            </a:lvl1pPr>
          </a:lstStyle>
          <a:p>
            <a:pPr>
              <a:defRPr/>
            </a:pPr>
            <a:fld id="{3C0919A9-78DE-4C26-B8AF-5F5BF942BDA7}" type="datetimeFigureOut">
              <a:rPr lang="en-GB"/>
              <a:pPr>
                <a:defRPr/>
              </a:pPr>
              <a:t>9/16/17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GB"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GB"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defRPr>
            </a:lvl1pPr>
          </a:lstStyle>
          <a:p>
            <a:pPr>
              <a:defRPr/>
            </a:pPr>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smtClean="0">
                <a:latin typeface="+mn-lt"/>
              </a:defRPr>
            </a:lvl1pPr>
          </a:lstStyle>
          <a:p>
            <a:pPr>
              <a:defRPr/>
            </a:pPr>
            <a:fld id="{996750D2-76E3-48B3-A754-D39E916DE470}" type="slidenum">
              <a:rPr lang="en-GB"/>
              <a:pPr>
                <a:defRPr/>
              </a:pPr>
              <a:t>‹#›</a:t>
            </a:fld>
            <a:endParaRPr lang="en-GB"/>
          </a:p>
        </p:txBody>
      </p:sp>
    </p:spTree>
    <p:extLst>
      <p:ext uri="{BB962C8B-B14F-4D97-AF65-F5344CB8AC3E}">
        <p14:creationId xmlns:p14="http://schemas.microsoft.com/office/powerpoint/2010/main" val="263373254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Image Placeholder 1"/>
          <p:cNvSpPr>
            <a:spLocks noGrp="1" noRot="1" noChangeAspect="1"/>
          </p:cNvSpPr>
          <p:nvPr>
            <p:ph type="sldImg"/>
          </p:nvPr>
        </p:nvSpPr>
        <p:spPr bwMode="auto">
          <a:noFill/>
          <a:ln>
            <a:solidFill>
              <a:srgbClr val="000000"/>
            </a:solidFill>
            <a:miter lim="800000"/>
            <a:headEnd/>
            <a:tailEnd/>
          </a:ln>
        </p:spPr>
      </p:sp>
      <p:sp>
        <p:nvSpPr>
          <p:cNvPr id="15362"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ct val="0"/>
              </a:spcBef>
            </a:pPr>
            <a:endParaRPr lang="en-GB" smtClean="0"/>
          </a:p>
        </p:txBody>
      </p:sp>
      <p:sp>
        <p:nvSpPr>
          <p:cNvPr id="15363"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pPr fontAlgn="base">
              <a:spcBef>
                <a:spcPct val="0"/>
              </a:spcBef>
              <a:spcAft>
                <a:spcPct val="0"/>
              </a:spcAft>
            </a:pPr>
            <a:fld id="{4DF4BE63-7863-4062-A596-61FEAEB280AA}" type="slidenum">
              <a:rPr lang="en-GB"/>
              <a:pPr fontAlgn="base">
                <a:spcBef>
                  <a:spcPct val="0"/>
                </a:spcBef>
                <a:spcAft>
                  <a:spcPct val="0"/>
                </a:spcAft>
              </a:pPr>
              <a:t>1</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1CB8C587-5E8E-442F-AFFC-283FB1C87F32}"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98E4080-3C64-4C20-B74A-3201506A78C9}" type="slidenum">
              <a:rPr lang="en-GB"/>
              <a:pPr>
                <a:defRPr/>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C77F3A1-DE16-488D-8A18-9E50A1FCDECA}"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D797A78-E32B-42E2-9C4B-77826E24AE9F}" type="slidenum">
              <a:rPr lang="en-GB"/>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A1D162C9-3730-4356-8420-D1B1C94F75B7}"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DE4FED7F-38FD-46F1-AEFE-EA9CC89F5DE1}" type="slidenum">
              <a:rPr lang="en-GB"/>
              <a:pPr>
                <a:defRPr/>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E3CEDFD-1B15-48C3-92EB-2330633DBA8C}"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89A10334-2D5D-4B6F-8223-1DAEB61CF1CC}" type="slidenum">
              <a:rPr lang="en-GB"/>
              <a:pPr>
                <a:defRPr/>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BEF55AC4-8AF9-43EE-BACB-ED73CBC7B5D4}" type="datetimeFigureOut">
              <a:rPr lang="en-GB"/>
              <a:pPr>
                <a:defRPr/>
              </a:pPr>
              <a:t>9/16/17</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92F71F13-41E5-428A-98CD-7A37B2A035F2}" type="slidenum">
              <a:rPr lang="en-GB"/>
              <a:pPr>
                <a:defRPr/>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9D0755F0-90CD-42CB-A139-E7CD397BDCD0}"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41B0542-3978-426C-9AA8-6121B54A3534}" type="slidenum">
              <a:rPr lang="en-GB"/>
              <a:pPr>
                <a:defRPr/>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7E47EB4D-A41D-4F82-9ACC-AE3687383F9F}" type="datetimeFigureOut">
              <a:rPr lang="en-GB"/>
              <a:pPr>
                <a:defRPr/>
              </a:pPr>
              <a:t>9/16/17</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76CE1257-1F57-4152-8399-31B24C0A14FE}" type="slidenum">
              <a:rPr lang="en-GB"/>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51C60083-7856-4E14-9555-007C3F150F1D}" type="datetimeFigureOut">
              <a:rPr lang="en-GB"/>
              <a:pPr>
                <a:defRPr/>
              </a:pPr>
              <a:t>9/16/17</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7ECF4B1F-6BF2-422D-9782-15152C53CDBA}" type="slidenum">
              <a:rPr lang="en-GB"/>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D36B1E9-4557-4D57-8F57-FE27EDCE9A8F}" type="datetimeFigureOut">
              <a:rPr lang="en-GB"/>
              <a:pPr>
                <a:defRPr/>
              </a:pPr>
              <a:t>9/16/17</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31B4E8A4-C209-4DAE-961A-31F089045772}" type="slidenum">
              <a:rPr lang="en-GB"/>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8F997FC5-4FA8-46F9-BA54-BB568C3E6E7D}"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1DF52A61-9254-416A-AAAD-3850D03EDD91}" type="slidenum">
              <a:rPr lang="en-GB"/>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365C9BE-160D-4248-A5E5-813D8E27CF67}" type="datetimeFigureOut">
              <a:rPr lang="en-GB"/>
              <a:pPr>
                <a:defRPr/>
              </a:pPr>
              <a:t>9/16/17</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AEAD9E8F-3C08-416D-8D8C-75DDA2752568}" type="slidenum">
              <a:rPr lang="en-GB"/>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GB" smtClean="0"/>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smtClean="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478ED21E-1953-4CC3-B9BA-8F7F84A11775}" type="datetimeFigureOut">
              <a:rPr lang="en-GB"/>
              <a:pPr>
                <a:defRPr/>
              </a:pPr>
              <a:t>9/16/17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FC4B93CC-31A0-4D0F-B2DC-1CC65537FBD0}" type="slidenum">
              <a:rPr lang="en-GB"/>
              <a:pPr>
                <a:defRPr/>
              </a:pPr>
              <a:t>‹#›</a:t>
            </a:fld>
            <a:endParaRPr lang="en-GB"/>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28336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The four humours</a:t>
            </a:r>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p>
        </p:txBody>
      </p:sp>
      <p:pic>
        <p:nvPicPr>
          <p:cNvPr id="14341" name="Picture 11"/>
          <p:cNvPicPr>
            <a:picLocks noChangeAspect="1"/>
          </p:cNvPicPr>
          <p:nvPr/>
        </p:nvPicPr>
        <p:blipFill>
          <a:blip r:embed="rId3"/>
          <a:srcRect/>
          <a:stretch>
            <a:fillRect/>
          </a:stretch>
        </p:blipFill>
        <p:spPr bwMode="auto">
          <a:xfrm>
            <a:off x="369888" y="5734050"/>
            <a:ext cx="881062" cy="877888"/>
          </a:xfrm>
          <a:prstGeom prst="rect">
            <a:avLst/>
          </a:prstGeom>
          <a:noFill/>
          <a:ln w="9525">
            <a:noFill/>
            <a:miter lim="800000"/>
            <a:headEnd/>
            <a:tailEnd/>
          </a:ln>
        </p:spPr>
      </p:pic>
      <p:sp>
        <p:nvSpPr>
          <p:cNvPr id="14342" name="TextBox 1"/>
          <p:cNvSpPr txBox="1">
            <a:spLocks noChangeArrowheads="1"/>
          </p:cNvSpPr>
          <p:nvPr/>
        </p:nvSpPr>
        <p:spPr bwMode="auto">
          <a:xfrm>
            <a:off x="369888" y="1028700"/>
            <a:ext cx="4706937" cy="4800600"/>
          </a:xfrm>
          <a:prstGeom prst="rect">
            <a:avLst/>
          </a:prstGeom>
          <a:noFill/>
          <a:ln w="9525">
            <a:noFill/>
            <a:miter lim="800000"/>
            <a:headEnd/>
            <a:tailEnd/>
          </a:ln>
        </p:spPr>
        <p:txBody>
          <a:bodyPr>
            <a:spAutoFit/>
          </a:bodyPr>
          <a:lstStyle/>
          <a:p>
            <a:r>
              <a:rPr lang="en-GB">
                <a:latin typeface="Calibri" pitchFamily="34" charset="0"/>
              </a:rPr>
              <a:t>Elizabethans believed that health and temperament were connected to four fluids that were contained within the human body. These fluids were known as </a:t>
            </a:r>
            <a:r>
              <a:rPr lang="en-GB" b="1">
                <a:solidFill>
                  <a:srgbClr val="FF0000"/>
                </a:solidFill>
                <a:latin typeface="Calibri" pitchFamily="34" charset="0"/>
              </a:rPr>
              <a:t>humours</a:t>
            </a:r>
            <a:r>
              <a:rPr lang="en-GB">
                <a:latin typeface="Calibri" pitchFamily="34" charset="0"/>
              </a:rPr>
              <a:t> and consisted of </a:t>
            </a:r>
            <a:r>
              <a:rPr lang="en-GB" b="1">
                <a:solidFill>
                  <a:srgbClr val="FF0000"/>
                </a:solidFill>
                <a:latin typeface="Calibri" pitchFamily="34" charset="0"/>
              </a:rPr>
              <a:t>yellow bile (choler)</a:t>
            </a:r>
            <a:r>
              <a:rPr lang="en-GB">
                <a:latin typeface="Calibri" pitchFamily="34" charset="0"/>
              </a:rPr>
              <a:t>, </a:t>
            </a:r>
            <a:r>
              <a:rPr lang="en-GB" b="1">
                <a:solidFill>
                  <a:srgbClr val="FF0000"/>
                </a:solidFill>
                <a:latin typeface="Calibri" pitchFamily="34" charset="0"/>
              </a:rPr>
              <a:t>black bile</a:t>
            </a:r>
            <a:r>
              <a:rPr lang="en-GB">
                <a:latin typeface="Calibri" pitchFamily="34" charset="0"/>
              </a:rPr>
              <a:t>, </a:t>
            </a:r>
            <a:r>
              <a:rPr lang="en-GB" b="1">
                <a:solidFill>
                  <a:srgbClr val="FF0000"/>
                </a:solidFill>
                <a:latin typeface="Calibri" pitchFamily="34" charset="0"/>
              </a:rPr>
              <a:t>phlegm</a:t>
            </a:r>
            <a:r>
              <a:rPr lang="en-GB">
                <a:latin typeface="Calibri" pitchFamily="34" charset="0"/>
              </a:rPr>
              <a:t> and </a:t>
            </a:r>
            <a:r>
              <a:rPr lang="en-GB" b="1">
                <a:solidFill>
                  <a:srgbClr val="FF0000"/>
                </a:solidFill>
                <a:latin typeface="Calibri" pitchFamily="34" charset="0"/>
              </a:rPr>
              <a:t>blood</a:t>
            </a:r>
            <a:r>
              <a:rPr lang="en-GB">
                <a:latin typeface="Calibri" pitchFamily="34" charset="0"/>
              </a:rPr>
              <a:t>.</a:t>
            </a:r>
          </a:p>
          <a:p>
            <a:endParaRPr lang="en-GB">
              <a:latin typeface="Calibri" pitchFamily="34" charset="0"/>
            </a:endParaRPr>
          </a:p>
          <a:p>
            <a:r>
              <a:rPr lang="en-GB">
                <a:latin typeface="Calibri" pitchFamily="34" charset="0"/>
              </a:rPr>
              <a:t>Each humour was thought to be connected to different </a:t>
            </a:r>
            <a:r>
              <a:rPr lang="en-GB" b="1">
                <a:solidFill>
                  <a:srgbClr val="FF0000"/>
                </a:solidFill>
                <a:latin typeface="Calibri" pitchFamily="34" charset="0"/>
              </a:rPr>
              <a:t>personality</a:t>
            </a:r>
            <a:r>
              <a:rPr lang="en-GB">
                <a:latin typeface="Calibri" pitchFamily="34" charset="0"/>
              </a:rPr>
              <a:t> </a:t>
            </a:r>
            <a:r>
              <a:rPr lang="en-GB" b="1">
                <a:solidFill>
                  <a:srgbClr val="FF0000"/>
                </a:solidFill>
                <a:latin typeface="Calibri" pitchFamily="34" charset="0"/>
              </a:rPr>
              <a:t>traits</a:t>
            </a:r>
            <a:r>
              <a:rPr lang="en-GB">
                <a:latin typeface="Calibri" pitchFamily="34" charset="0"/>
              </a:rPr>
              <a:t>. </a:t>
            </a:r>
            <a:r>
              <a:rPr lang="en-GB" b="1">
                <a:solidFill>
                  <a:srgbClr val="FF0000"/>
                </a:solidFill>
                <a:latin typeface="Calibri" pitchFamily="34" charset="0"/>
              </a:rPr>
              <a:t>Character</a:t>
            </a:r>
            <a:r>
              <a:rPr lang="en-GB">
                <a:latin typeface="Calibri" pitchFamily="34" charset="0"/>
              </a:rPr>
              <a:t> was therefore determined by the mixture of humours in the body, with one humour usually being more dominant than the rest.</a:t>
            </a:r>
          </a:p>
          <a:p>
            <a:endParaRPr lang="en-GB">
              <a:latin typeface="Calibri" pitchFamily="34" charset="0"/>
            </a:endParaRPr>
          </a:p>
          <a:p>
            <a:r>
              <a:rPr lang="en-GB">
                <a:latin typeface="Calibri" pitchFamily="34" charset="0"/>
              </a:rPr>
              <a:t>An imbalance of the humours was often believed to be the cause of </a:t>
            </a:r>
            <a:r>
              <a:rPr lang="en-GB" b="1">
                <a:solidFill>
                  <a:srgbClr val="FF0000"/>
                </a:solidFill>
                <a:latin typeface="Calibri" pitchFamily="34" charset="0"/>
              </a:rPr>
              <a:t>illness</a:t>
            </a:r>
            <a:r>
              <a:rPr lang="en-GB">
                <a:latin typeface="Calibri" pitchFamily="34" charset="0"/>
              </a:rPr>
              <a:t> or mental health problems. For example, an excess of black bile was often blamed for depression.</a:t>
            </a:r>
          </a:p>
        </p:txBody>
      </p:sp>
      <p:sp>
        <p:nvSpPr>
          <p:cNvPr id="14343" name="TextBox 2"/>
          <p:cNvSpPr txBox="1">
            <a:spLocks noChangeArrowheads="1"/>
          </p:cNvSpPr>
          <p:nvPr/>
        </p:nvSpPr>
        <p:spPr bwMode="auto">
          <a:xfrm>
            <a:off x="5278438" y="549275"/>
            <a:ext cx="3455987" cy="5078413"/>
          </a:xfrm>
          <a:prstGeom prst="rect">
            <a:avLst/>
          </a:prstGeom>
          <a:noFill/>
          <a:ln w="38100">
            <a:solidFill>
              <a:srgbClr val="FF0000"/>
            </a:solidFill>
            <a:prstDash val="sysDash"/>
            <a:miter lim="800000"/>
            <a:headEnd/>
            <a:tailEnd/>
          </a:ln>
        </p:spPr>
        <p:txBody>
          <a:bodyPr>
            <a:spAutoFit/>
          </a:bodyPr>
          <a:lstStyle/>
          <a:p>
            <a:pPr algn="ctr"/>
            <a:r>
              <a:rPr lang="en-GB" b="1" u="sng">
                <a:latin typeface="Calibri" pitchFamily="34" charset="0"/>
              </a:rPr>
              <a:t>Personalities of the humours</a:t>
            </a:r>
          </a:p>
          <a:p>
            <a:endParaRPr lang="en-GB">
              <a:latin typeface="Calibri" pitchFamily="34" charset="0"/>
            </a:endParaRPr>
          </a:p>
          <a:p>
            <a:r>
              <a:rPr lang="en-GB" b="1">
                <a:latin typeface="Calibri" pitchFamily="34" charset="0"/>
              </a:rPr>
              <a:t>Yellow bile – choleric</a:t>
            </a:r>
          </a:p>
          <a:p>
            <a:r>
              <a:rPr lang="en-GB">
                <a:latin typeface="Calibri" pitchFamily="34" charset="0"/>
              </a:rPr>
              <a:t>Ambitious, a good leader, quick to anger, dominant, strong-willed</a:t>
            </a:r>
          </a:p>
          <a:p>
            <a:endParaRPr lang="en-GB">
              <a:latin typeface="Calibri" pitchFamily="34" charset="0"/>
            </a:endParaRPr>
          </a:p>
          <a:p>
            <a:r>
              <a:rPr lang="en-GB" b="1">
                <a:latin typeface="Calibri" pitchFamily="34" charset="0"/>
              </a:rPr>
              <a:t>Black bile – melancholic</a:t>
            </a:r>
          </a:p>
          <a:p>
            <a:r>
              <a:rPr lang="en-GB">
                <a:latin typeface="Calibri" pitchFamily="34" charset="0"/>
              </a:rPr>
              <a:t>Analytical, thoughtful, moody, depressive, sensitive</a:t>
            </a:r>
          </a:p>
          <a:p>
            <a:endParaRPr lang="en-GB">
              <a:latin typeface="Calibri" pitchFamily="34" charset="0"/>
            </a:endParaRPr>
          </a:p>
          <a:p>
            <a:r>
              <a:rPr lang="en-GB" b="1">
                <a:latin typeface="Calibri" pitchFamily="34" charset="0"/>
              </a:rPr>
              <a:t>Phlegm </a:t>
            </a:r>
            <a:r>
              <a:rPr lang="en-GB">
                <a:latin typeface="Calibri" pitchFamily="34" charset="0"/>
              </a:rPr>
              <a:t>–</a:t>
            </a:r>
            <a:r>
              <a:rPr lang="en-GB" b="1">
                <a:latin typeface="Calibri" pitchFamily="34" charset="0"/>
              </a:rPr>
              <a:t> phlegmatic</a:t>
            </a:r>
          </a:p>
          <a:p>
            <a:r>
              <a:rPr lang="en-GB">
                <a:latin typeface="Calibri" pitchFamily="34" charset="0"/>
              </a:rPr>
              <a:t>Relaxed, calm, quiet, kind, diplomatic, steady</a:t>
            </a:r>
          </a:p>
          <a:p>
            <a:endParaRPr lang="en-GB">
              <a:latin typeface="Calibri" pitchFamily="34" charset="0"/>
            </a:endParaRPr>
          </a:p>
          <a:p>
            <a:r>
              <a:rPr lang="en-GB" b="1">
                <a:latin typeface="Calibri" pitchFamily="34" charset="0"/>
              </a:rPr>
              <a:t>Blood </a:t>
            </a:r>
            <a:r>
              <a:rPr lang="en-GB">
                <a:latin typeface="Calibri" pitchFamily="34" charset="0"/>
              </a:rPr>
              <a:t>–</a:t>
            </a:r>
            <a:r>
              <a:rPr lang="en-GB" b="1">
                <a:latin typeface="Calibri" pitchFamily="34" charset="0"/>
              </a:rPr>
              <a:t> sanguine</a:t>
            </a:r>
          </a:p>
          <a:p>
            <a:r>
              <a:rPr lang="en-GB">
                <a:latin typeface="Calibri" pitchFamily="34" charset="0"/>
              </a:rPr>
              <a:t>Loving, brave, sociable, hopeful, pleasure-seeking, lively</a:t>
            </a:r>
          </a:p>
          <a:p>
            <a:endParaRPr lang="en-GB">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C00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3265487"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The signs of the zodiac</a:t>
            </a:r>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p>
        </p:txBody>
      </p:sp>
      <p:pic>
        <p:nvPicPr>
          <p:cNvPr id="16389"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6390" name="TextBox 5"/>
          <p:cNvSpPr txBox="1">
            <a:spLocks noChangeArrowheads="1"/>
          </p:cNvSpPr>
          <p:nvPr/>
        </p:nvSpPr>
        <p:spPr bwMode="auto">
          <a:xfrm>
            <a:off x="369888" y="1166813"/>
            <a:ext cx="4706937" cy="369887"/>
          </a:xfrm>
          <a:prstGeom prst="rect">
            <a:avLst/>
          </a:prstGeom>
          <a:noFill/>
          <a:ln w="9525">
            <a:noFill/>
            <a:miter lim="800000"/>
            <a:headEnd/>
            <a:tailEnd/>
          </a:ln>
        </p:spPr>
        <p:txBody>
          <a:bodyPr>
            <a:spAutoFit/>
          </a:bodyPr>
          <a:lstStyle/>
          <a:p>
            <a:endParaRPr lang="en-GB">
              <a:latin typeface="Calibri" pitchFamily="34" charset="0"/>
            </a:endParaRPr>
          </a:p>
        </p:txBody>
      </p:sp>
      <p:sp>
        <p:nvSpPr>
          <p:cNvPr id="16391" name="TextBox 7"/>
          <p:cNvSpPr txBox="1">
            <a:spLocks noChangeArrowheads="1"/>
          </p:cNvSpPr>
          <p:nvPr/>
        </p:nvSpPr>
        <p:spPr bwMode="auto">
          <a:xfrm>
            <a:off x="369888" y="1166813"/>
            <a:ext cx="4849812" cy="4486275"/>
          </a:xfrm>
          <a:prstGeom prst="rect">
            <a:avLst/>
          </a:prstGeom>
          <a:noFill/>
          <a:ln w="9525">
            <a:noFill/>
            <a:miter lim="800000"/>
            <a:headEnd/>
            <a:tailEnd/>
          </a:ln>
        </p:spPr>
        <p:txBody>
          <a:bodyPr>
            <a:spAutoFit/>
          </a:bodyPr>
          <a:lstStyle/>
          <a:p>
            <a:r>
              <a:rPr lang="en-GB">
                <a:latin typeface="Calibri" pitchFamily="34" charset="0"/>
              </a:rPr>
              <a:t>The </a:t>
            </a:r>
            <a:r>
              <a:rPr lang="en-GB" b="1">
                <a:solidFill>
                  <a:srgbClr val="FFC000"/>
                </a:solidFill>
                <a:latin typeface="Calibri" pitchFamily="34" charset="0"/>
              </a:rPr>
              <a:t>signs of the zodiac</a:t>
            </a:r>
            <a:r>
              <a:rPr lang="en-GB">
                <a:latin typeface="Calibri" pitchFamily="34" charset="0"/>
              </a:rPr>
              <a:t> relate to arrangements of stars in the sky. </a:t>
            </a:r>
          </a:p>
          <a:p>
            <a:endParaRPr lang="en-GB">
              <a:latin typeface="Calibri" pitchFamily="34" charset="0"/>
            </a:endParaRPr>
          </a:p>
          <a:p>
            <a:r>
              <a:rPr lang="en-GB">
                <a:latin typeface="Calibri" pitchFamily="34" charset="0"/>
              </a:rPr>
              <a:t>In Shakespeare’s time, it was believed that the movements of the </a:t>
            </a:r>
            <a:r>
              <a:rPr lang="en-GB" b="1">
                <a:solidFill>
                  <a:srgbClr val="FFC000"/>
                </a:solidFill>
                <a:latin typeface="Calibri" pitchFamily="34" charset="0"/>
              </a:rPr>
              <a:t>stars</a:t>
            </a:r>
            <a:r>
              <a:rPr lang="en-GB">
                <a:latin typeface="Calibri" pitchFamily="34" charset="0"/>
              </a:rPr>
              <a:t> and </a:t>
            </a:r>
            <a:r>
              <a:rPr lang="en-GB" b="1">
                <a:solidFill>
                  <a:srgbClr val="FFC000"/>
                </a:solidFill>
                <a:latin typeface="Calibri" pitchFamily="34" charset="0"/>
              </a:rPr>
              <a:t>planets</a:t>
            </a:r>
            <a:r>
              <a:rPr lang="en-GB">
                <a:latin typeface="Calibri" pitchFamily="34" charset="0"/>
              </a:rPr>
              <a:t> directly influenced events on Earth. People studied the stars in order to make predictions. This was known as </a:t>
            </a:r>
            <a:r>
              <a:rPr lang="en-GB" b="1">
                <a:solidFill>
                  <a:srgbClr val="FFC000"/>
                </a:solidFill>
                <a:latin typeface="Calibri" pitchFamily="34" charset="0"/>
              </a:rPr>
              <a:t>astrology </a:t>
            </a:r>
            <a:r>
              <a:rPr lang="en-GB">
                <a:latin typeface="Calibri" pitchFamily="34" charset="0"/>
              </a:rPr>
              <a:t>and was a respected science. John Dee, astrologer to Queen Elizabeth I, was the most famous astrologer of his time.</a:t>
            </a:r>
          </a:p>
          <a:p>
            <a:endParaRPr lang="en-GB">
              <a:latin typeface="Calibri" pitchFamily="34" charset="0"/>
            </a:endParaRPr>
          </a:p>
          <a:p>
            <a:r>
              <a:rPr lang="en-GB">
                <a:latin typeface="Calibri" pitchFamily="34" charset="0"/>
              </a:rPr>
              <a:t>Shakespeare’s characters often refer to the stars. The signs of the zodiac are painted above the stage at Shakespeare’s Globe Theatre. This is to remind us that the characters and events we see on stage are always subject to the power of </a:t>
            </a:r>
            <a:r>
              <a:rPr lang="en-GB" b="1">
                <a:solidFill>
                  <a:srgbClr val="FFC000"/>
                </a:solidFill>
                <a:latin typeface="Calibri" pitchFamily="34" charset="0"/>
              </a:rPr>
              <a:t>fate</a:t>
            </a:r>
            <a:r>
              <a:rPr lang="en-GB">
                <a:latin typeface="Calibri" pitchFamily="34" charset="0"/>
              </a:rPr>
              <a:t>.</a:t>
            </a:r>
          </a:p>
        </p:txBody>
      </p:sp>
      <p:sp>
        <p:nvSpPr>
          <p:cNvPr id="16392" name="TextBox 9"/>
          <p:cNvSpPr txBox="1">
            <a:spLocks noChangeArrowheads="1"/>
          </p:cNvSpPr>
          <p:nvPr/>
        </p:nvSpPr>
        <p:spPr bwMode="auto">
          <a:xfrm>
            <a:off x="5292725" y="436563"/>
            <a:ext cx="3441700" cy="5262562"/>
          </a:xfrm>
          <a:prstGeom prst="rect">
            <a:avLst/>
          </a:prstGeom>
          <a:noFill/>
          <a:ln w="38100">
            <a:solidFill>
              <a:srgbClr val="FFC000"/>
            </a:solidFill>
            <a:prstDash val="sysDash"/>
            <a:miter lim="800000"/>
            <a:headEnd/>
            <a:tailEnd/>
          </a:ln>
        </p:spPr>
        <p:txBody>
          <a:bodyPr>
            <a:spAutoFit/>
          </a:bodyPr>
          <a:lstStyle/>
          <a:p>
            <a:pPr algn="ctr"/>
            <a:r>
              <a:rPr lang="en-GB" sz="1600" b="1" u="sng">
                <a:latin typeface="Calibri" pitchFamily="34" charset="0"/>
              </a:rPr>
              <a:t>The zodiac and the body</a:t>
            </a:r>
          </a:p>
          <a:p>
            <a:pPr algn="ctr"/>
            <a:endParaRPr lang="en-GB" sz="1600" b="1" u="sng">
              <a:latin typeface="Calibri" pitchFamily="34" charset="0"/>
            </a:endParaRPr>
          </a:p>
          <a:p>
            <a:r>
              <a:rPr lang="en-GB" sz="1600">
                <a:latin typeface="Calibri" pitchFamily="34" charset="0"/>
              </a:rPr>
              <a:t>Star signs were linked to different parts of the human body. It was thought that things that happened in the universe, in </a:t>
            </a:r>
            <a:r>
              <a:rPr lang="en-GB" sz="1600" b="1">
                <a:solidFill>
                  <a:srgbClr val="FFC000"/>
                </a:solidFill>
                <a:latin typeface="Calibri" pitchFamily="34" charset="0"/>
              </a:rPr>
              <a:t>macrocosm</a:t>
            </a:r>
            <a:r>
              <a:rPr lang="en-GB" sz="1600">
                <a:latin typeface="Calibri" pitchFamily="34" charset="0"/>
              </a:rPr>
              <a:t>, would also happen in the body in </a:t>
            </a:r>
            <a:r>
              <a:rPr lang="en-GB" sz="1600" b="1">
                <a:solidFill>
                  <a:srgbClr val="FFC000"/>
                </a:solidFill>
                <a:latin typeface="Calibri" pitchFamily="34" charset="0"/>
              </a:rPr>
              <a:t>microcosm,</a:t>
            </a:r>
            <a:r>
              <a:rPr lang="en-GB" sz="1600">
                <a:latin typeface="Calibri" pitchFamily="34" charset="0"/>
              </a:rPr>
              <a:t> or miniature form. </a:t>
            </a:r>
          </a:p>
          <a:p>
            <a:endParaRPr lang="en-GB" sz="1600">
              <a:latin typeface="Calibri" pitchFamily="34" charset="0"/>
            </a:endParaRPr>
          </a:p>
          <a:p>
            <a:r>
              <a:rPr lang="en-GB" sz="1600" b="1">
                <a:latin typeface="Calibri" pitchFamily="34" charset="0"/>
              </a:rPr>
              <a:t>Aries</a:t>
            </a:r>
            <a:r>
              <a:rPr lang="en-GB" sz="1600">
                <a:latin typeface="Calibri" pitchFamily="34" charset="0"/>
              </a:rPr>
              <a:t> – head, brain, eyes</a:t>
            </a:r>
          </a:p>
          <a:p>
            <a:r>
              <a:rPr lang="en-GB" sz="1600" b="1">
                <a:latin typeface="Calibri" pitchFamily="34" charset="0"/>
              </a:rPr>
              <a:t>Taurus</a:t>
            </a:r>
            <a:r>
              <a:rPr lang="en-GB" sz="1600">
                <a:latin typeface="Calibri" pitchFamily="34" charset="0"/>
              </a:rPr>
              <a:t> – throat, neck</a:t>
            </a:r>
          </a:p>
          <a:p>
            <a:r>
              <a:rPr lang="en-GB" sz="1600" b="1">
                <a:latin typeface="Calibri" pitchFamily="34" charset="0"/>
              </a:rPr>
              <a:t>Gemini</a:t>
            </a:r>
            <a:r>
              <a:rPr lang="en-GB" sz="1600">
                <a:latin typeface="Calibri" pitchFamily="34" charset="0"/>
              </a:rPr>
              <a:t> – arms, hands</a:t>
            </a:r>
          </a:p>
          <a:p>
            <a:r>
              <a:rPr lang="en-GB" sz="1600" b="1">
                <a:latin typeface="Calibri" pitchFamily="34" charset="0"/>
              </a:rPr>
              <a:t>Cancer</a:t>
            </a:r>
            <a:r>
              <a:rPr lang="en-GB" sz="1600">
                <a:latin typeface="Calibri" pitchFamily="34" charset="0"/>
              </a:rPr>
              <a:t> – chest, breasts</a:t>
            </a:r>
          </a:p>
          <a:p>
            <a:r>
              <a:rPr lang="en-GB" sz="1600" b="1">
                <a:latin typeface="Calibri" pitchFamily="34" charset="0"/>
              </a:rPr>
              <a:t>Leo</a:t>
            </a:r>
            <a:r>
              <a:rPr lang="en-GB" sz="1600">
                <a:latin typeface="Calibri" pitchFamily="34" charset="0"/>
              </a:rPr>
              <a:t> – spine, heart </a:t>
            </a:r>
          </a:p>
          <a:p>
            <a:r>
              <a:rPr lang="en-GB" sz="1600" b="1">
                <a:latin typeface="Calibri" pitchFamily="34" charset="0"/>
              </a:rPr>
              <a:t>Virgo</a:t>
            </a:r>
            <a:r>
              <a:rPr lang="en-GB" sz="1600">
                <a:latin typeface="Calibri" pitchFamily="34" charset="0"/>
              </a:rPr>
              <a:t> – digestive system</a:t>
            </a:r>
          </a:p>
          <a:p>
            <a:r>
              <a:rPr lang="en-GB" sz="1600" b="1">
                <a:latin typeface="Calibri" pitchFamily="34" charset="0"/>
              </a:rPr>
              <a:t>Libra</a:t>
            </a:r>
            <a:r>
              <a:rPr lang="en-GB" sz="1600">
                <a:latin typeface="Calibri" pitchFamily="34" charset="0"/>
              </a:rPr>
              <a:t> – kidneys </a:t>
            </a:r>
          </a:p>
          <a:p>
            <a:r>
              <a:rPr lang="en-GB" sz="1600" b="1">
                <a:latin typeface="Calibri" pitchFamily="34" charset="0"/>
              </a:rPr>
              <a:t>Scorpio</a:t>
            </a:r>
            <a:r>
              <a:rPr lang="en-GB" sz="1600">
                <a:latin typeface="Calibri" pitchFamily="34" charset="0"/>
              </a:rPr>
              <a:t> – reproductive system</a:t>
            </a:r>
          </a:p>
          <a:p>
            <a:r>
              <a:rPr lang="en-GB" sz="1600" b="1">
                <a:latin typeface="Calibri" pitchFamily="34" charset="0"/>
              </a:rPr>
              <a:t>Sagittarius</a:t>
            </a:r>
            <a:r>
              <a:rPr lang="en-GB" sz="1600">
                <a:latin typeface="Calibri" pitchFamily="34" charset="0"/>
              </a:rPr>
              <a:t> – hips, thighs</a:t>
            </a:r>
          </a:p>
          <a:p>
            <a:r>
              <a:rPr lang="en-GB" sz="1600" b="1">
                <a:latin typeface="Calibri" pitchFamily="34" charset="0"/>
              </a:rPr>
              <a:t>Capricorn</a:t>
            </a:r>
            <a:r>
              <a:rPr lang="en-GB" sz="1600">
                <a:latin typeface="Calibri" pitchFamily="34" charset="0"/>
              </a:rPr>
              <a:t> – knees </a:t>
            </a:r>
          </a:p>
          <a:p>
            <a:r>
              <a:rPr lang="en-GB" sz="1600" b="1">
                <a:latin typeface="Calibri" pitchFamily="34" charset="0"/>
              </a:rPr>
              <a:t>Aquarius</a:t>
            </a:r>
            <a:r>
              <a:rPr lang="en-GB" sz="1600">
                <a:latin typeface="Calibri" pitchFamily="34" charset="0"/>
              </a:rPr>
              <a:t> – ankles, calves</a:t>
            </a:r>
          </a:p>
          <a:p>
            <a:r>
              <a:rPr lang="en-GB" sz="1600" b="1">
                <a:latin typeface="Calibri" pitchFamily="34" charset="0"/>
              </a:rPr>
              <a:t>Pisces</a:t>
            </a:r>
            <a:r>
              <a:rPr lang="en-GB" sz="1600">
                <a:latin typeface="Calibri" pitchFamily="34" charset="0"/>
              </a:rPr>
              <a:t> – feet, toes</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00B05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4130104" cy="50390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The </a:t>
            </a:r>
            <a:r>
              <a:rPr lang="en-GB" sz="2400" b="1" dirty="0" smtClean="0"/>
              <a:t>Great Chain </a:t>
            </a:r>
            <a:r>
              <a:rPr lang="en-GB" sz="2400" b="1" dirty="0"/>
              <a:t>of </a:t>
            </a:r>
            <a:r>
              <a:rPr lang="en-GB" sz="2400" b="1" dirty="0"/>
              <a:t>B</a:t>
            </a:r>
            <a:r>
              <a:rPr lang="en-GB" sz="2400" b="1" dirty="0" smtClean="0"/>
              <a:t>eing</a:t>
            </a:r>
            <a:endParaRPr lang="en-GB" sz="2400" b="1" dirty="0"/>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p>
        </p:txBody>
      </p:sp>
      <p:pic>
        <p:nvPicPr>
          <p:cNvPr id="17413"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7414" name="TextBox 5"/>
          <p:cNvSpPr txBox="1">
            <a:spLocks noChangeArrowheads="1"/>
          </p:cNvSpPr>
          <p:nvPr/>
        </p:nvSpPr>
        <p:spPr bwMode="auto">
          <a:xfrm>
            <a:off x="369888" y="1052513"/>
            <a:ext cx="5426075" cy="5078412"/>
          </a:xfrm>
          <a:prstGeom prst="rect">
            <a:avLst/>
          </a:prstGeom>
          <a:noFill/>
          <a:ln w="9525">
            <a:noFill/>
            <a:miter lim="800000"/>
            <a:headEnd/>
            <a:tailEnd/>
          </a:ln>
        </p:spPr>
        <p:txBody>
          <a:bodyPr>
            <a:spAutoFit/>
          </a:bodyPr>
          <a:lstStyle/>
          <a:p>
            <a:r>
              <a:rPr lang="en-GB">
                <a:latin typeface="Calibri" pitchFamily="34" charset="0"/>
              </a:rPr>
              <a:t>Elizabethans believed in a divine </a:t>
            </a:r>
            <a:r>
              <a:rPr lang="en-GB" b="1">
                <a:solidFill>
                  <a:srgbClr val="00B050"/>
                </a:solidFill>
                <a:latin typeface="Calibri" pitchFamily="34" charset="0"/>
              </a:rPr>
              <a:t>hierarchy</a:t>
            </a:r>
            <a:r>
              <a:rPr lang="en-GB">
                <a:latin typeface="Calibri" pitchFamily="34" charset="0"/>
              </a:rPr>
              <a:t> that had been created by God. This hierarchy, called the </a:t>
            </a:r>
            <a:r>
              <a:rPr lang="en-GB" b="1">
                <a:solidFill>
                  <a:srgbClr val="00B050"/>
                </a:solidFill>
                <a:latin typeface="Calibri" pitchFamily="34" charset="0"/>
              </a:rPr>
              <a:t>chain of being</a:t>
            </a:r>
            <a:r>
              <a:rPr lang="en-GB">
                <a:latin typeface="Calibri" pitchFamily="34" charset="0"/>
              </a:rPr>
              <a:t> stretched from God himself at the top all the way down to plants and stones. Everything on Earth had its place.</a:t>
            </a:r>
          </a:p>
          <a:p>
            <a:endParaRPr lang="en-GB">
              <a:latin typeface="Calibri" pitchFamily="34" charset="0"/>
            </a:endParaRPr>
          </a:p>
          <a:p>
            <a:r>
              <a:rPr lang="en-GB">
                <a:latin typeface="Calibri" pitchFamily="34" charset="0"/>
              </a:rPr>
              <a:t>The chain of being helped to maintain order. Challenging one’s place in society disrupted the chain and could lead to terrible chaos. People were expected to respect their position in the hierarchy. Those who accepted their given place would be rewarded in heaven. </a:t>
            </a:r>
          </a:p>
          <a:p>
            <a:endParaRPr lang="en-GB">
              <a:latin typeface="Calibri" pitchFamily="34" charset="0"/>
            </a:endParaRPr>
          </a:p>
          <a:p>
            <a:r>
              <a:rPr lang="en-GB">
                <a:latin typeface="Calibri" pitchFamily="34" charset="0"/>
              </a:rPr>
              <a:t>Women were always considered beneath men in the chain, with the exception of Queen Elizabeth I. It was believed that </a:t>
            </a:r>
            <a:r>
              <a:rPr lang="en-GB" b="1">
                <a:solidFill>
                  <a:srgbClr val="00B050"/>
                </a:solidFill>
                <a:latin typeface="Calibri" pitchFamily="34" charset="0"/>
              </a:rPr>
              <a:t>monarchs</a:t>
            </a:r>
            <a:r>
              <a:rPr lang="en-GB">
                <a:latin typeface="Calibri" pitchFamily="34" charset="0"/>
              </a:rPr>
              <a:t> were chosen by God and so held a </a:t>
            </a:r>
            <a:r>
              <a:rPr lang="en-GB" b="1">
                <a:solidFill>
                  <a:srgbClr val="00B050"/>
                </a:solidFill>
                <a:latin typeface="Calibri" pitchFamily="34" charset="0"/>
              </a:rPr>
              <a:t>divine right</a:t>
            </a:r>
            <a:r>
              <a:rPr lang="en-GB">
                <a:solidFill>
                  <a:srgbClr val="00B050"/>
                </a:solidFill>
                <a:latin typeface="Calibri" pitchFamily="34" charset="0"/>
              </a:rPr>
              <a:t> </a:t>
            </a:r>
            <a:r>
              <a:rPr lang="en-GB">
                <a:latin typeface="Calibri" pitchFamily="34" charset="0"/>
              </a:rPr>
              <a:t>to their position.</a:t>
            </a:r>
          </a:p>
          <a:p>
            <a:endParaRPr lang="en-GB">
              <a:latin typeface="Calibri" pitchFamily="34" charset="0"/>
            </a:endParaRPr>
          </a:p>
        </p:txBody>
      </p:sp>
      <p:sp>
        <p:nvSpPr>
          <p:cNvPr id="17415" name="TextBox 7"/>
          <p:cNvSpPr txBox="1">
            <a:spLocks noChangeArrowheads="1"/>
          </p:cNvSpPr>
          <p:nvPr/>
        </p:nvSpPr>
        <p:spPr bwMode="auto">
          <a:xfrm>
            <a:off x="5940425" y="542925"/>
            <a:ext cx="2649538" cy="5078413"/>
          </a:xfrm>
          <a:prstGeom prst="rect">
            <a:avLst/>
          </a:prstGeom>
          <a:noFill/>
          <a:ln w="38100">
            <a:solidFill>
              <a:srgbClr val="00B050"/>
            </a:solidFill>
            <a:prstDash val="sysDash"/>
            <a:miter lim="800000"/>
            <a:headEnd/>
            <a:tailEnd/>
          </a:ln>
        </p:spPr>
        <p:txBody>
          <a:bodyPr>
            <a:spAutoFit/>
          </a:bodyPr>
          <a:lstStyle/>
          <a:p>
            <a:pPr algn="ctr"/>
            <a:r>
              <a:rPr lang="en-GB" b="1" u="sng">
                <a:latin typeface="Calibri" pitchFamily="34" charset="0"/>
              </a:rPr>
              <a:t>Divine order</a:t>
            </a:r>
          </a:p>
          <a:p>
            <a:pPr algn="ctr"/>
            <a:endParaRPr lang="en-GB" b="1" u="sng">
              <a:latin typeface="Calibri" pitchFamily="34" charset="0"/>
            </a:endParaRPr>
          </a:p>
          <a:p>
            <a:pPr algn="ctr"/>
            <a:r>
              <a:rPr lang="en-GB">
                <a:latin typeface="Calibri" pitchFamily="34" charset="0"/>
              </a:rPr>
              <a:t>God</a:t>
            </a:r>
          </a:p>
          <a:p>
            <a:pPr algn="ctr"/>
            <a:endParaRPr lang="en-GB">
              <a:latin typeface="Calibri" pitchFamily="34" charset="0"/>
            </a:endParaRPr>
          </a:p>
          <a:p>
            <a:pPr algn="ctr"/>
            <a:r>
              <a:rPr lang="en-GB">
                <a:latin typeface="Calibri" pitchFamily="34" charset="0"/>
              </a:rPr>
              <a:t>Angels</a:t>
            </a:r>
          </a:p>
          <a:p>
            <a:pPr algn="ctr"/>
            <a:endParaRPr lang="en-GB">
              <a:latin typeface="Calibri" pitchFamily="34" charset="0"/>
            </a:endParaRPr>
          </a:p>
          <a:p>
            <a:pPr algn="ctr"/>
            <a:r>
              <a:rPr lang="en-GB">
                <a:latin typeface="Calibri" pitchFamily="34" charset="0"/>
              </a:rPr>
              <a:t>Monarch</a:t>
            </a:r>
          </a:p>
          <a:p>
            <a:pPr algn="ctr"/>
            <a:endParaRPr lang="en-GB">
              <a:latin typeface="Calibri" pitchFamily="34" charset="0"/>
            </a:endParaRPr>
          </a:p>
          <a:p>
            <a:pPr algn="ctr"/>
            <a:r>
              <a:rPr lang="en-GB">
                <a:latin typeface="Calibri" pitchFamily="34" charset="0"/>
              </a:rPr>
              <a:t>Nobles</a:t>
            </a:r>
          </a:p>
          <a:p>
            <a:pPr algn="ctr"/>
            <a:endParaRPr lang="en-GB">
              <a:latin typeface="Calibri" pitchFamily="34" charset="0"/>
            </a:endParaRPr>
          </a:p>
          <a:p>
            <a:pPr algn="ctr"/>
            <a:r>
              <a:rPr lang="en-GB">
                <a:latin typeface="Calibri" pitchFamily="34" charset="0"/>
              </a:rPr>
              <a:t>Clergy</a:t>
            </a:r>
          </a:p>
          <a:p>
            <a:pPr algn="ctr"/>
            <a:endParaRPr lang="en-GB">
              <a:latin typeface="Calibri" pitchFamily="34" charset="0"/>
            </a:endParaRPr>
          </a:p>
          <a:p>
            <a:pPr algn="ctr"/>
            <a:r>
              <a:rPr lang="en-GB">
                <a:latin typeface="Calibri" pitchFamily="34" charset="0"/>
              </a:rPr>
              <a:t>Gentlemen</a:t>
            </a:r>
          </a:p>
          <a:p>
            <a:pPr algn="ctr"/>
            <a:endParaRPr lang="en-GB">
              <a:latin typeface="Calibri" pitchFamily="34" charset="0"/>
            </a:endParaRPr>
          </a:p>
          <a:p>
            <a:pPr algn="ctr"/>
            <a:r>
              <a:rPr lang="en-GB">
                <a:latin typeface="Calibri" pitchFamily="34" charset="0"/>
              </a:rPr>
              <a:t>Commoners</a:t>
            </a:r>
          </a:p>
          <a:p>
            <a:pPr algn="ctr"/>
            <a:endParaRPr lang="en-GB">
              <a:latin typeface="Calibri" pitchFamily="34" charset="0"/>
            </a:endParaRPr>
          </a:p>
          <a:p>
            <a:pPr algn="ctr"/>
            <a:r>
              <a:rPr lang="en-GB">
                <a:latin typeface="Calibri" pitchFamily="34" charset="0"/>
              </a:rPr>
              <a:t>Animals, plants, minerals</a:t>
            </a:r>
          </a:p>
          <a:p>
            <a:endParaRPr lang="en-GB">
              <a:latin typeface="Calibri" pitchFamily="34" charset="0"/>
            </a:endParaRPr>
          </a:p>
        </p:txBody>
      </p:sp>
      <p:cxnSp>
        <p:nvCxnSpPr>
          <p:cNvPr id="5" name="Straight Connector 4"/>
          <p:cNvCxnSpPr/>
          <p:nvPr/>
        </p:nvCxnSpPr>
        <p:spPr>
          <a:xfrm>
            <a:off x="7265988" y="1417638"/>
            <a:ext cx="0" cy="288925"/>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cxnSp>
        <p:nvCxnSpPr>
          <p:cNvPr id="13" name="Straight Connector 12"/>
          <p:cNvCxnSpPr/>
          <p:nvPr/>
        </p:nvCxnSpPr>
        <p:spPr>
          <a:xfrm>
            <a:off x="7265988" y="1989138"/>
            <a:ext cx="0" cy="287337"/>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cxnSp>
        <p:nvCxnSpPr>
          <p:cNvPr id="14" name="Straight Connector 13"/>
          <p:cNvCxnSpPr/>
          <p:nvPr/>
        </p:nvCxnSpPr>
        <p:spPr>
          <a:xfrm>
            <a:off x="7256463" y="2492375"/>
            <a:ext cx="0" cy="288925"/>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cxnSp>
        <p:nvCxnSpPr>
          <p:cNvPr id="15" name="Straight Connector 14"/>
          <p:cNvCxnSpPr/>
          <p:nvPr/>
        </p:nvCxnSpPr>
        <p:spPr>
          <a:xfrm>
            <a:off x="7256463" y="3081338"/>
            <a:ext cx="0" cy="288925"/>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cxnSp>
        <p:nvCxnSpPr>
          <p:cNvPr id="16" name="Straight Connector 15"/>
          <p:cNvCxnSpPr/>
          <p:nvPr/>
        </p:nvCxnSpPr>
        <p:spPr>
          <a:xfrm>
            <a:off x="7272338" y="3644900"/>
            <a:ext cx="0" cy="288925"/>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cxnSp>
        <p:nvCxnSpPr>
          <p:cNvPr id="17" name="Straight Connector 16"/>
          <p:cNvCxnSpPr/>
          <p:nvPr/>
        </p:nvCxnSpPr>
        <p:spPr>
          <a:xfrm>
            <a:off x="7280275" y="4149725"/>
            <a:ext cx="0" cy="287338"/>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cxnSp>
        <p:nvCxnSpPr>
          <p:cNvPr id="18" name="Straight Connector 17"/>
          <p:cNvCxnSpPr/>
          <p:nvPr/>
        </p:nvCxnSpPr>
        <p:spPr>
          <a:xfrm>
            <a:off x="7272338" y="4724400"/>
            <a:ext cx="0" cy="288925"/>
          </a:xfrm>
          <a:prstGeom prst="line">
            <a:avLst/>
          </a:prstGeom>
          <a:ln w="38100">
            <a:solidFill>
              <a:srgbClr val="00B050"/>
            </a:solidFill>
          </a:ln>
        </p:spPr>
        <p:style>
          <a:lnRef idx="1">
            <a:schemeClr val="dk1"/>
          </a:lnRef>
          <a:fillRef idx="0">
            <a:schemeClr val="dk1"/>
          </a:fillRef>
          <a:effectRef idx="0">
            <a:schemeClr val="dk1"/>
          </a:effectRef>
          <a:fontRef idx="minor">
            <a:schemeClr val="tx1"/>
          </a:fontRef>
        </p:style>
      </p:cxn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00B0F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2689225"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The supernatural</a:t>
            </a:r>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p>
        </p:txBody>
      </p:sp>
      <p:pic>
        <p:nvPicPr>
          <p:cNvPr id="18437"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8438" name="TextBox 5"/>
          <p:cNvSpPr txBox="1">
            <a:spLocks noChangeArrowheads="1"/>
          </p:cNvSpPr>
          <p:nvPr/>
        </p:nvSpPr>
        <p:spPr bwMode="auto">
          <a:xfrm>
            <a:off x="371475" y="1052513"/>
            <a:ext cx="4978400" cy="4760912"/>
          </a:xfrm>
          <a:prstGeom prst="rect">
            <a:avLst/>
          </a:prstGeom>
          <a:noFill/>
          <a:ln w="9525">
            <a:noFill/>
            <a:miter lim="800000"/>
            <a:headEnd/>
            <a:tailEnd/>
          </a:ln>
        </p:spPr>
        <p:txBody>
          <a:bodyPr>
            <a:spAutoFit/>
          </a:bodyPr>
          <a:lstStyle/>
          <a:p>
            <a:r>
              <a:rPr lang="en-GB">
                <a:latin typeface="Calibri" pitchFamily="34" charset="0"/>
              </a:rPr>
              <a:t>Although most Elizabethans were Christian, many were also </a:t>
            </a:r>
            <a:r>
              <a:rPr lang="en-GB" b="1">
                <a:solidFill>
                  <a:srgbClr val="00B0F0"/>
                </a:solidFill>
                <a:latin typeface="Calibri" pitchFamily="34" charset="0"/>
              </a:rPr>
              <a:t>superstitious</a:t>
            </a:r>
            <a:r>
              <a:rPr lang="en-GB">
                <a:latin typeface="Calibri" pitchFamily="34" charset="0"/>
              </a:rPr>
              <a:t> and believed in the </a:t>
            </a:r>
            <a:r>
              <a:rPr lang="en-GB" b="1">
                <a:solidFill>
                  <a:srgbClr val="00B0F0"/>
                </a:solidFill>
                <a:latin typeface="Calibri" pitchFamily="34" charset="0"/>
              </a:rPr>
              <a:t>supernatural</a:t>
            </a:r>
            <a:r>
              <a:rPr lang="en-GB">
                <a:latin typeface="Calibri" pitchFamily="34" charset="0"/>
              </a:rPr>
              <a:t>. </a:t>
            </a:r>
          </a:p>
          <a:p>
            <a:endParaRPr lang="en-GB">
              <a:latin typeface="Calibri" pitchFamily="34" charset="0"/>
            </a:endParaRPr>
          </a:p>
          <a:p>
            <a:r>
              <a:rPr lang="en-GB">
                <a:latin typeface="Calibri" pitchFamily="34" charset="0"/>
              </a:rPr>
              <a:t>Creatures like </a:t>
            </a:r>
            <a:r>
              <a:rPr lang="en-GB" b="1">
                <a:solidFill>
                  <a:srgbClr val="00B0F0"/>
                </a:solidFill>
                <a:latin typeface="Calibri" pitchFamily="34" charset="0"/>
              </a:rPr>
              <a:t>fairies</a:t>
            </a:r>
            <a:r>
              <a:rPr lang="en-GB">
                <a:latin typeface="Calibri" pitchFamily="34" charset="0"/>
              </a:rPr>
              <a:t> and </a:t>
            </a:r>
            <a:r>
              <a:rPr lang="en-GB" b="1">
                <a:solidFill>
                  <a:srgbClr val="00B0F0"/>
                </a:solidFill>
                <a:latin typeface="Calibri" pitchFamily="34" charset="0"/>
              </a:rPr>
              <a:t>goblins</a:t>
            </a:r>
            <a:r>
              <a:rPr lang="en-GB">
                <a:latin typeface="Calibri" pitchFamily="34" charset="0"/>
              </a:rPr>
              <a:t> were said to play tricks on people at night. These creatures had the power to control dreams, make people go insane or to lead someone away into a fairy world.</a:t>
            </a:r>
          </a:p>
          <a:p>
            <a:endParaRPr lang="en-GB">
              <a:latin typeface="Calibri" pitchFamily="34" charset="0"/>
            </a:endParaRPr>
          </a:p>
          <a:p>
            <a:r>
              <a:rPr lang="en-GB">
                <a:latin typeface="Calibri" pitchFamily="34" charset="0"/>
              </a:rPr>
              <a:t>Women who did not fit into society were often accused of being </a:t>
            </a:r>
            <a:r>
              <a:rPr lang="en-GB" b="1">
                <a:solidFill>
                  <a:srgbClr val="00B0F0"/>
                </a:solidFill>
                <a:latin typeface="Calibri" pitchFamily="34" charset="0"/>
              </a:rPr>
              <a:t>witches</a:t>
            </a:r>
            <a:r>
              <a:rPr lang="en-GB">
                <a:latin typeface="Calibri" pitchFamily="34" charset="0"/>
              </a:rPr>
              <a:t>. They were blamed for illnesses and catastrophes and were sometimes punished or killed for working with the devil. </a:t>
            </a:r>
          </a:p>
          <a:p>
            <a:endParaRPr lang="en-GB">
              <a:latin typeface="Calibri" pitchFamily="34" charset="0"/>
            </a:endParaRPr>
          </a:p>
          <a:p>
            <a:r>
              <a:rPr lang="en-GB">
                <a:latin typeface="Calibri" pitchFamily="34" charset="0"/>
              </a:rPr>
              <a:t>King James I was a great believer in the supernatural. He even published a book on the subject, called </a:t>
            </a:r>
            <a:r>
              <a:rPr lang="en-GB" b="1" i="1">
                <a:solidFill>
                  <a:srgbClr val="00B0F0"/>
                </a:solidFill>
                <a:latin typeface="Calibri" pitchFamily="34" charset="0"/>
              </a:rPr>
              <a:t>Daemonologie</a:t>
            </a:r>
            <a:r>
              <a:rPr lang="en-GB">
                <a:latin typeface="Calibri" pitchFamily="34" charset="0"/>
              </a:rPr>
              <a:t>. </a:t>
            </a:r>
          </a:p>
        </p:txBody>
      </p:sp>
      <p:sp>
        <p:nvSpPr>
          <p:cNvPr id="8" name="TextBox 7"/>
          <p:cNvSpPr txBox="1"/>
          <p:nvPr/>
        </p:nvSpPr>
        <p:spPr>
          <a:xfrm>
            <a:off x="5351463" y="549275"/>
            <a:ext cx="3384550" cy="5073650"/>
          </a:xfrm>
          <a:prstGeom prst="rect">
            <a:avLst/>
          </a:prstGeom>
          <a:noFill/>
          <a:ln w="38100">
            <a:solidFill>
              <a:srgbClr val="00B0F0"/>
            </a:solidFill>
            <a:prstDash val="sysDash"/>
          </a:ln>
        </p:spPr>
        <p:txBody>
          <a:bodyPr>
            <a:spAutoFit/>
          </a:bodyPr>
          <a:lstStyle/>
          <a:p>
            <a:pPr algn="ctr"/>
            <a:r>
              <a:rPr lang="en-GB" b="1" u="sng">
                <a:latin typeface="Calibri" pitchFamily="34" charset="0"/>
              </a:rPr>
              <a:t>The supernatural in Shakespeare</a:t>
            </a:r>
          </a:p>
          <a:p>
            <a:pPr algn="ctr"/>
            <a:endParaRPr lang="en-GB">
              <a:latin typeface="Calibri" pitchFamily="34" charset="0"/>
            </a:endParaRPr>
          </a:p>
          <a:p>
            <a:pPr algn="ctr"/>
            <a:r>
              <a:rPr lang="en-GB">
                <a:latin typeface="Calibri" pitchFamily="34" charset="0"/>
              </a:rPr>
              <a:t>Supernatural beings appear in a number of Shakespeare’s plays:</a:t>
            </a:r>
          </a:p>
          <a:p>
            <a:pPr algn="ctr"/>
            <a:endParaRPr lang="en-GB" b="1" u="sng">
              <a:latin typeface="Calibri" pitchFamily="34" charset="0"/>
            </a:endParaRPr>
          </a:p>
          <a:p>
            <a:pPr>
              <a:buFont typeface="Arial" charset="0"/>
              <a:buChar char="•"/>
            </a:pPr>
            <a:r>
              <a:rPr lang="en-GB">
                <a:latin typeface="Calibri" pitchFamily="34" charset="0"/>
              </a:rPr>
              <a:t> The</a:t>
            </a:r>
            <a:r>
              <a:rPr lang="en-GB" b="1">
                <a:latin typeface="Calibri" pitchFamily="34" charset="0"/>
              </a:rPr>
              <a:t> </a:t>
            </a:r>
            <a:r>
              <a:rPr lang="en-GB">
                <a:latin typeface="Calibri" pitchFamily="34" charset="0"/>
              </a:rPr>
              <a:t>three witches and Banquo’s ghost in </a:t>
            </a:r>
            <a:r>
              <a:rPr lang="en-GB" b="1" i="1">
                <a:solidFill>
                  <a:srgbClr val="00B0F0"/>
                </a:solidFill>
                <a:latin typeface="Calibri" pitchFamily="34" charset="0"/>
              </a:rPr>
              <a:t>Macbeth</a:t>
            </a:r>
            <a:r>
              <a:rPr lang="en-GB">
                <a:latin typeface="Calibri" pitchFamily="34" charset="0"/>
              </a:rPr>
              <a:t>. </a:t>
            </a:r>
          </a:p>
          <a:p>
            <a:pPr>
              <a:buFont typeface="Arial" charset="0"/>
              <a:buNone/>
            </a:pPr>
            <a:endParaRPr lang="en-GB">
              <a:latin typeface="Calibri" pitchFamily="34" charset="0"/>
            </a:endParaRPr>
          </a:p>
          <a:p>
            <a:pPr>
              <a:buClr>
                <a:schemeClr val="tx1"/>
              </a:buClr>
              <a:buFont typeface="Arial" charset="0"/>
              <a:buChar char="•"/>
            </a:pPr>
            <a:r>
              <a:rPr lang="en-GB">
                <a:latin typeface="Calibri" pitchFamily="34" charset="0"/>
              </a:rPr>
              <a:t> Oberon, Titania, Puck and other fairies in </a:t>
            </a:r>
            <a:r>
              <a:rPr lang="en-GB" b="1" i="1">
                <a:solidFill>
                  <a:srgbClr val="00B0F0"/>
                </a:solidFill>
                <a:latin typeface="Calibri" pitchFamily="34" charset="0"/>
              </a:rPr>
              <a:t>A Midsummer Night’s Dream</a:t>
            </a:r>
            <a:r>
              <a:rPr lang="en-GB">
                <a:latin typeface="Calibri" pitchFamily="34" charset="0"/>
              </a:rPr>
              <a:t>.</a:t>
            </a:r>
          </a:p>
          <a:p>
            <a:endParaRPr lang="en-GB">
              <a:latin typeface="Calibri" pitchFamily="34" charset="0"/>
            </a:endParaRPr>
          </a:p>
          <a:p>
            <a:pPr>
              <a:buClr>
                <a:schemeClr val="tx1"/>
              </a:buClr>
              <a:buFont typeface="Arial" charset="0"/>
              <a:buChar char="•"/>
            </a:pPr>
            <a:r>
              <a:rPr lang="en-GB">
                <a:latin typeface="Calibri" pitchFamily="34" charset="0"/>
              </a:rPr>
              <a:t> Ariel (a spirit) and Prospero (a magician) in </a:t>
            </a:r>
            <a:r>
              <a:rPr lang="en-GB" b="1" i="1">
                <a:solidFill>
                  <a:srgbClr val="00B0F0"/>
                </a:solidFill>
                <a:latin typeface="Calibri" pitchFamily="34" charset="0"/>
              </a:rPr>
              <a:t>The Tempest</a:t>
            </a:r>
            <a:r>
              <a:rPr lang="en-GB">
                <a:latin typeface="Calibri" pitchFamily="34" charset="0"/>
              </a:rPr>
              <a:t>. </a:t>
            </a:r>
          </a:p>
          <a:p>
            <a:endParaRPr lang="en-GB">
              <a:latin typeface="Calibri" pitchFamily="34" charset="0"/>
            </a:endParaRPr>
          </a:p>
          <a:p>
            <a:pPr>
              <a:buFont typeface="Arial" charset="0"/>
              <a:buChar char="•"/>
            </a:pPr>
            <a:r>
              <a:rPr lang="en-GB">
                <a:latin typeface="Calibri" pitchFamily="34" charset="0"/>
              </a:rPr>
              <a:t> The ghost of Hamlet’s father in </a:t>
            </a:r>
            <a:r>
              <a:rPr lang="en-GB" b="1" i="1">
                <a:solidFill>
                  <a:srgbClr val="00B0F0"/>
                </a:solidFill>
                <a:latin typeface="Calibri" pitchFamily="34" charset="0"/>
              </a:rPr>
              <a:t>Hamlet</a:t>
            </a:r>
            <a:r>
              <a:rPr lang="en-GB">
                <a:latin typeface="Calibri" pitchFamily="34" charset="0"/>
              </a:rPr>
              <a:t>.</a:t>
            </a:r>
          </a:p>
          <a:p>
            <a:endParaRPr lang="en-GB">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0070C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4130675"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Catholicism and Protestantism</a:t>
            </a:r>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p>
        </p:txBody>
      </p:sp>
      <p:pic>
        <p:nvPicPr>
          <p:cNvPr id="19461"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19462" name="TextBox 5"/>
          <p:cNvSpPr txBox="1">
            <a:spLocks noChangeArrowheads="1"/>
          </p:cNvSpPr>
          <p:nvPr/>
        </p:nvSpPr>
        <p:spPr bwMode="auto">
          <a:xfrm>
            <a:off x="369888" y="1027113"/>
            <a:ext cx="4849812" cy="5354637"/>
          </a:xfrm>
          <a:prstGeom prst="rect">
            <a:avLst/>
          </a:prstGeom>
          <a:noFill/>
          <a:ln w="9525">
            <a:noFill/>
            <a:miter lim="800000"/>
            <a:headEnd/>
            <a:tailEnd/>
          </a:ln>
        </p:spPr>
        <p:txBody>
          <a:bodyPr>
            <a:spAutoFit/>
          </a:bodyPr>
          <a:lstStyle/>
          <a:p>
            <a:r>
              <a:rPr lang="en-GB">
                <a:latin typeface="Calibri" pitchFamily="34" charset="0"/>
              </a:rPr>
              <a:t>Almost everyone was deeply religious in Shakespeare’s time. Belief in God and in </a:t>
            </a:r>
            <a:r>
              <a:rPr lang="en-GB" b="1">
                <a:solidFill>
                  <a:srgbClr val="0070C0"/>
                </a:solidFill>
                <a:latin typeface="Calibri" pitchFamily="34" charset="0"/>
              </a:rPr>
              <a:t>heaven</a:t>
            </a:r>
            <a:r>
              <a:rPr lang="en-GB">
                <a:latin typeface="Calibri" pitchFamily="34" charset="0"/>
              </a:rPr>
              <a:t> and </a:t>
            </a:r>
            <a:r>
              <a:rPr lang="en-GB" b="1">
                <a:solidFill>
                  <a:srgbClr val="0070C0"/>
                </a:solidFill>
                <a:latin typeface="Calibri" pitchFamily="34" charset="0"/>
              </a:rPr>
              <a:t>hell</a:t>
            </a:r>
            <a:r>
              <a:rPr lang="en-GB">
                <a:latin typeface="Calibri" pitchFamily="34" charset="0"/>
              </a:rPr>
              <a:t> affected people’s choices and the way they behaved. </a:t>
            </a:r>
          </a:p>
          <a:p>
            <a:endParaRPr lang="en-GB">
              <a:latin typeface="Calibri" pitchFamily="34" charset="0"/>
            </a:endParaRPr>
          </a:p>
          <a:p>
            <a:r>
              <a:rPr lang="en-GB">
                <a:latin typeface="Calibri" pitchFamily="34" charset="0"/>
              </a:rPr>
              <a:t>Although England had officially rejected </a:t>
            </a:r>
            <a:r>
              <a:rPr lang="en-GB" b="1">
                <a:solidFill>
                  <a:srgbClr val="0070C0"/>
                </a:solidFill>
                <a:latin typeface="Calibri" pitchFamily="34" charset="0"/>
              </a:rPr>
              <a:t>Catholicism</a:t>
            </a:r>
            <a:r>
              <a:rPr lang="en-GB">
                <a:latin typeface="Calibri" pitchFamily="34" charset="0"/>
              </a:rPr>
              <a:t> and become a </a:t>
            </a:r>
            <a:r>
              <a:rPr lang="en-GB" b="1">
                <a:solidFill>
                  <a:srgbClr val="0070C0"/>
                </a:solidFill>
                <a:latin typeface="Calibri" pitchFamily="34" charset="0"/>
              </a:rPr>
              <a:t>Protestant</a:t>
            </a:r>
            <a:r>
              <a:rPr lang="en-GB">
                <a:latin typeface="Calibri" pitchFamily="34" charset="0"/>
              </a:rPr>
              <a:t> country, many Catholics still lived there. This created tension between the two groups. Catholics were seen as </a:t>
            </a:r>
            <a:r>
              <a:rPr lang="en-GB" b="1">
                <a:solidFill>
                  <a:srgbClr val="0070C0"/>
                </a:solidFill>
                <a:latin typeface="Calibri" pitchFamily="34" charset="0"/>
              </a:rPr>
              <a:t>traitors</a:t>
            </a:r>
            <a:r>
              <a:rPr lang="en-GB">
                <a:latin typeface="Calibri" pitchFamily="34" charset="0"/>
              </a:rPr>
              <a:t> and were forbidden to hold public office.</a:t>
            </a:r>
          </a:p>
          <a:p>
            <a:endParaRPr lang="en-GB">
              <a:latin typeface="Calibri" pitchFamily="34" charset="0"/>
            </a:endParaRPr>
          </a:p>
          <a:p>
            <a:r>
              <a:rPr lang="en-GB">
                <a:latin typeface="Calibri" pitchFamily="34" charset="0"/>
              </a:rPr>
              <a:t>Some very strict protestants known as </a:t>
            </a:r>
            <a:r>
              <a:rPr lang="en-GB" b="1">
                <a:solidFill>
                  <a:srgbClr val="0070C0"/>
                </a:solidFill>
                <a:latin typeface="Calibri" pitchFamily="34" charset="0"/>
              </a:rPr>
              <a:t>Puritans</a:t>
            </a:r>
            <a:r>
              <a:rPr lang="en-GB">
                <a:latin typeface="Calibri" pitchFamily="34" charset="0"/>
              </a:rPr>
              <a:t> believed that not enough was being done to rid England of Catholic vices. Puritans objected to much popular entertainment including theatres, which they saw as places of </a:t>
            </a:r>
            <a:r>
              <a:rPr lang="en-GB" b="1">
                <a:solidFill>
                  <a:srgbClr val="0070C0"/>
                </a:solidFill>
                <a:latin typeface="Calibri" pitchFamily="34" charset="0"/>
              </a:rPr>
              <a:t>sin</a:t>
            </a:r>
            <a:r>
              <a:rPr lang="en-GB">
                <a:latin typeface="Calibri" pitchFamily="34" charset="0"/>
              </a:rPr>
              <a:t>. </a:t>
            </a:r>
          </a:p>
          <a:p>
            <a:endParaRPr lang="en-GB">
              <a:latin typeface="Calibri" pitchFamily="34" charset="0"/>
            </a:endParaRPr>
          </a:p>
          <a:p>
            <a:endParaRPr lang="en-GB">
              <a:latin typeface="Calibri" pitchFamily="34" charset="0"/>
            </a:endParaRPr>
          </a:p>
        </p:txBody>
      </p:sp>
      <p:sp>
        <p:nvSpPr>
          <p:cNvPr id="8" name="TextBox 7"/>
          <p:cNvSpPr txBox="1"/>
          <p:nvPr/>
        </p:nvSpPr>
        <p:spPr>
          <a:xfrm>
            <a:off x="5249863" y="549275"/>
            <a:ext cx="3514725" cy="4768850"/>
          </a:xfrm>
          <a:prstGeom prst="rect">
            <a:avLst/>
          </a:prstGeom>
          <a:noFill/>
          <a:ln w="38100">
            <a:solidFill>
              <a:srgbClr val="0070C0"/>
            </a:solidFill>
            <a:prstDash val="sysDash"/>
          </a:ln>
        </p:spPr>
        <p:txBody>
          <a:bodyPr>
            <a:spAutoFit/>
          </a:bodyPr>
          <a:lstStyle/>
          <a:p>
            <a:pPr algn="ctr"/>
            <a:r>
              <a:rPr lang="en-GB" b="1" u="sng">
                <a:latin typeface="Calibri" pitchFamily="34" charset="0"/>
              </a:rPr>
              <a:t>Christianity in Shakespeare</a:t>
            </a:r>
          </a:p>
          <a:p>
            <a:endParaRPr lang="en-GB" sz="1600" b="1" u="sng">
              <a:latin typeface="Calibri" pitchFamily="34" charset="0"/>
            </a:endParaRPr>
          </a:p>
          <a:p>
            <a:pPr>
              <a:buClr>
                <a:schemeClr val="tx1"/>
              </a:buClr>
              <a:buFont typeface="Arial" charset="0"/>
              <a:buChar char="•"/>
            </a:pPr>
            <a:r>
              <a:rPr lang="en-GB" b="1">
                <a:solidFill>
                  <a:srgbClr val="0070C0"/>
                </a:solidFill>
                <a:latin typeface="Calibri" pitchFamily="34" charset="0"/>
              </a:rPr>
              <a:t> Suicide</a:t>
            </a:r>
            <a:r>
              <a:rPr lang="en-GB">
                <a:latin typeface="Calibri" pitchFamily="34" charset="0"/>
              </a:rPr>
              <a:t> was considered a </a:t>
            </a:r>
            <a:r>
              <a:rPr lang="en-GB" b="1">
                <a:solidFill>
                  <a:srgbClr val="0070C0"/>
                </a:solidFill>
                <a:latin typeface="Calibri" pitchFamily="34" charset="0"/>
              </a:rPr>
              <a:t>mortal sin</a:t>
            </a:r>
            <a:r>
              <a:rPr lang="en-GB">
                <a:latin typeface="Calibri" pitchFamily="34" charset="0"/>
              </a:rPr>
              <a:t> that would send you straight to hell. This makes the deaths of characters like Romeo and Juliet even more tragic.</a:t>
            </a:r>
          </a:p>
          <a:p>
            <a:pPr>
              <a:buClr>
                <a:schemeClr val="tx1"/>
              </a:buClr>
            </a:pPr>
            <a:endParaRPr lang="en-GB">
              <a:latin typeface="Calibri" pitchFamily="34" charset="0"/>
            </a:endParaRPr>
          </a:p>
          <a:p>
            <a:pPr>
              <a:buFont typeface="Arial" charset="0"/>
              <a:buChar char="•"/>
            </a:pPr>
            <a:r>
              <a:rPr lang="en-GB">
                <a:latin typeface="Calibri" pitchFamily="34" charset="0"/>
              </a:rPr>
              <a:t> Hamlet will not kill Claudius while he is praying because he does not want to make a </a:t>
            </a:r>
            <a:r>
              <a:rPr lang="en-GB" b="1">
                <a:solidFill>
                  <a:srgbClr val="0070C0"/>
                </a:solidFill>
                <a:latin typeface="Calibri" pitchFamily="34" charset="0"/>
              </a:rPr>
              <a:t>martyr</a:t>
            </a:r>
            <a:r>
              <a:rPr lang="en-GB">
                <a:latin typeface="Calibri" pitchFamily="34" charset="0"/>
              </a:rPr>
              <a:t> of him and send him straight to heaven.</a:t>
            </a:r>
          </a:p>
          <a:p>
            <a:endParaRPr lang="en-GB">
              <a:latin typeface="Calibri" pitchFamily="34" charset="0"/>
            </a:endParaRPr>
          </a:p>
          <a:p>
            <a:pPr>
              <a:buFont typeface="Arial" charset="0"/>
              <a:buChar char="•"/>
            </a:pPr>
            <a:r>
              <a:rPr lang="en-GB">
                <a:latin typeface="Calibri" pitchFamily="34" charset="0"/>
              </a:rPr>
              <a:t> Non-Christian characters, such as Shylock in </a:t>
            </a:r>
            <a:r>
              <a:rPr lang="en-GB" i="1">
                <a:latin typeface="Calibri" pitchFamily="34" charset="0"/>
              </a:rPr>
              <a:t>The Merchant of Venice</a:t>
            </a:r>
            <a:r>
              <a:rPr lang="en-GB">
                <a:latin typeface="Calibri" pitchFamily="34" charset="0"/>
              </a:rPr>
              <a:t>, are often represented unfavourably.  </a:t>
            </a:r>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7" name="Rectangle 6"/>
          <p:cNvSpPr/>
          <p:nvPr/>
        </p:nvSpPr>
        <p:spPr>
          <a:xfrm>
            <a:off x="179388" y="188913"/>
            <a:ext cx="8785225" cy="6480175"/>
          </a:xfrm>
          <a:prstGeom prst="rect">
            <a:avLst/>
          </a:prstGeom>
          <a:ln w="76200"/>
        </p:spPr>
        <p:style>
          <a:lnRef idx="2">
            <a:schemeClr val="dk1"/>
          </a:lnRef>
          <a:fillRef idx="1">
            <a:schemeClr val="lt1"/>
          </a:fillRef>
          <a:effectRef idx="0">
            <a:schemeClr val="dk1"/>
          </a:effectRef>
          <a:fontRef idx="minor">
            <a:schemeClr val="dk1"/>
          </a:fontRef>
        </p:style>
        <p:txBody>
          <a:bodyPr anchor="ctr"/>
          <a:lstStyle/>
          <a:p>
            <a:pPr fontAlgn="auto">
              <a:spcBef>
                <a:spcPts val="0"/>
              </a:spcBef>
              <a:spcAft>
                <a:spcPts val="0"/>
              </a:spcAft>
              <a:defRPr/>
            </a:pPr>
            <a:r>
              <a:rPr lang="en-GB" dirty="0"/>
              <a:t> </a:t>
            </a:r>
          </a:p>
        </p:txBody>
      </p:sp>
      <p:sp>
        <p:nvSpPr>
          <p:cNvPr id="9" name="Rounded Rectangle 8"/>
          <p:cNvSpPr/>
          <p:nvPr/>
        </p:nvSpPr>
        <p:spPr>
          <a:xfrm>
            <a:off x="369888" y="404813"/>
            <a:ext cx="2978150" cy="503237"/>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sz="2400" b="1" dirty="0"/>
              <a:t>The role of women</a:t>
            </a:r>
          </a:p>
        </p:txBody>
      </p:sp>
      <p:sp>
        <p:nvSpPr>
          <p:cNvPr id="11" name="Rounded Rectangle 10"/>
          <p:cNvSpPr/>
          <p:nvPr/>
        </p:nvSpPr>
        <p:spPr>
          <a:xfrm>
            <a:off x="6443663" y="5949950"/>
            <a:ext cx="2376487" cy="503238"/>
          </a:xfrm>
          <a:prstGeom prst="roundRect">
            <a:avLst/>
          </a:prstGeom>
          <a:ln w="38100"/>
        </p:spPr>
        <p:style>
          <a:lnRef idx="2">
            <a:schemeClr val="dk1"/>
          </a:lnRef>
          <a:fillRef idx="1">
            <a:schemeClr val="lt1"/>
          </a:fillRef>
          <a:effectRef idx="0">
            <a:schemeClr val="dk1"/>
          </a:effectRef>
          <a:fontRef idx="minor">
            <a:schemeClr val="dk1"/>
          </a:fontRef>
        </p:style>
        <p:txBody>
          <a:bodyPr anchor="ctr"/>
          <a:lstStyle/>
          <a:p>
            <a:pPr algn="ctr" fontAlgn="auto">
              <a:spcBef>
                <a:spcPts val="0"/>
              </a:spcBef>
              <a:spcAft>
                <a:spcPts val="0"/>
              </a:spcAft>
              <a:defRPr/>
            </a:pPr>
            <a:r>
              <a:rPr lang="en-GB" dirty="0"/>
              <a:t>Shakespeare in context</a:t>
            </a:r>
          </a:p>
        </p:txBody>
      </p:sp>
      <p:pic>
        <p:nvPicPr>
          <p:cNvPr id="20485" name="Picture 11"/>
          <p:cNvPicPr>
            <a:picLocks noChangeAspect="1"/>
          </p:cNvPicPr>
          <p:nvPr/>
        </p:nvPicPr>
        <p:blipFill>
          <a:blip r:embed="rId2"/>
          <a:srcRect/>
          <a:stretch>
            <a:fillRect/>
          </a:stretch>
        </p:blipFill>
        <p:spPr bwMode="auto">
          <a:xfrm>
            <a:off x="369888" y="5734050"/>
            <a:ext cx="881062" cy="877888"/>
          </a:xfrm>
          <a:prstGeom prst="rect">
            <a:avLst/>
          </a:prstGeom>
          <a:noFill/>
          <a:ln w="9525">
            <a:noFill/>
            <a:miter lim="800000"/>
            <a:headEnd/>
            <a:tailEnd/>
          </a:ln>
        </p:spPr>
      </p:pic>
      <p:sp>
        <p:nvSpPr>
          <p:cNvPr id="20486" name="TextBox 5"/>
          <p:cNvSpPr txBox="1">
            <a:spLocks noChangeArrowheads="1"/>
          </p:cNvSpPr>
          <p:nvPr/>
        </p:nvSpPr>
        <p:spPr bwMode="auto">
          <a:xfrm>
            <a:off x="325438" y="1052513"/>
            <a:ext cx="5064125" cy="5035550"/>
          </a:xfrm>
          <a:prstGeom prst="rect">
            <a:avLst/>
          </a:prstGeom>
          <a:noFill/>
          <a:ln w="9525">
            <a:noFill/>
            <a:miter lim="800000"/>
            <a:headEnd/>
            <a:tailEnd/>
          </a:ln>
        </p:spPr>
        <p:txBody>
          <a:bodyPr>
            <a:spAutoFit/>
          </a:bodyPr>
          <a:lstStyle/>
          <a:p>
            <a:r>
              <a:rPr lang="en-GB">
                <a:latin typeface="Calibri" pitchFamily="34" charset="0"/>
              </a:rPr>
              <a:t>Women had far less freedom than men in Shakespeare’s society, even with Elizabeth I on the throne. They were expected to be </a:t>
            </a:r>
            <a:r>
              <a:rPr lang="en-GB" b="1">
                <a:solidFill>
                  <a:srgbClr val="7030A0"/>
                </a:solidFill>
                <a:latin typeface="Calibri" pitchFamily="34" charset="0"/>
              </a:rPr>
              <a:t>polite</a:t>
            </a:r>
            <a:r>
              <a:rPr lang="en-GB">
                <a:latin typeface="Calibri" pitchFamily="34" charset="0"/>
              </a:rPr>
              <a:t>, </a:t>
            </a:r>
            <a:r>
              <a:rPr lang="en-GB" b="1">
                <a:solidFill>
                  <a:srgbClr val="7030A0"/>
                </a:solidFill>
                <a:latin typeface="Calibri" pitchFamily="34" charset="0"/>
              </a:rPr>
              <a:t>quiet</a:t>
            </a:r>
            <a:r>
              <a:rPr lang="en-GB">
                <a:latin typeface="Calibri" pitchFamily="34" charset="0"/>
              </a:rPr>
              <a:t> and </a:t>
            </a:r>
            <a:r>
              <a:rPr lang="en-GB" b="1">
                <a:solidFill>
                  <a:srgbClr val="7030A0"/>
                </a:solidFill>
                <a:latin typeface="Calibri" pitchFamily="34" charset="0"/>
              </a:rPr>
              <a:t>obedient</a:t>
            </a:r>
            <a:r>
              <a:rPr lang="en-GB">
                <a:latin typeface="Calibri" pitchFamily="34" charset="0"/>
              </a:rPr>
              <a:t> and to follow the wishes of their fathers until they were married, when they would obey their husband’s orders instead.</a:t>
            </a:r>
          </a:p>
          <a:p>
            <a:endParaRPr lang="en-GB">
              <a:latin typeface="Calibri" pitchFamily="34" charset="0"/>
            </a:endParaRPr>
          </a:p>
          <a:p>
            <a:r>
              <a:rPr lang="en-GB" b="1">
                <a:solidFill>
                  <a:srgbClr val="7030A0"/>
                </a:solidFill>
                <a:latin typeface="Calibri" pitchFamily="34" charset="0"/>
              </a:rPr>
              <a:t>Marriage</a:t>
            </a:r>
            <a:r>
              <a:rPr lang="en-GB">
                <a:latin typeface="Calibri" pitchFamily="34" charset="0"/>
              </a:rPr>
              <a:t> and </a:t>
            </a:r>
            <a:r>
              <a:rPr lang="en-GB" b="1">
                <a:solidFill>
                  <a:srgbClr val="7030A0"/>
                </a:solidFill>
                <a:latin typeface="Calibri" pitchFamily="34" charset="0"/>
              </a:rPr>
              <a:t>family</a:t>
            </a:r>
            <a:r>
              <a:rPr lang="en-GB">
                <a:latin typeface="Calibri" pitchFamily="34" charset="0"/>
              </a:rPr>
              <a:t> are usually of great importance to women in Shakespeare’s plays. However, he also created heroines who are strong-willed, intelligent and independent, like Beatrice in </a:t>
            </a:r>
            <a:r>
              <a:rPr lang="en-GB" b="1" i="1">
                <a:solidFill>
                  <a:srgbClr val="7030A0"/>
                </a:solidFill>
                <a:latin typeface="Calibri" pitchFamily="34" charset="0"/>
              </a:rPr>
              <a:t>Much Ado About Nothing</a:t>
            </a:r>
            <a:r>
              <a:rPr lang="en-GB">
                <a:latin typeface="Calibri" pitchFamily="34" charset="0"/>
              </a:rPr>
              <a:t> or Lady Macbeth in </a:t>
            </a:r>
            <a:r>
              <a:rPr lang="en-GB" b="1" i="1">
                <a:solidFill>
                  <a:srgbClr val="7030A0"/>
                </a:solidFill>
                <a:latin typeface="Calibri" pitchFamily="34" charset="0"/>
              </a:rPr>
              <a:t>Macbeth</a:t>
            </a:r>
            <a:r>
              <a:rPr lang="en-GB">
                <a:latin typeface="Calibri" pitchFamily="34" charset="0"/>
              </a:rPr>
              <a:t>. To overcome the restrictions of society, many Shakespearean heroines disguise themselves as boys.</a:t>
            </a:r>
          </a:p>
          <a:p>
            <a:endParaRPr lang="en-GB">
              <a:latin typeface="Calibri" pitchFamily="34" charset="0"/>
            </a:endParaRPr>
          </a:p>
          <a:p>
            <a:r>
              <a:rPr lang="en-GB">
                <a:latin typeface="Calibri" pitchFamily="34" charset="0"/>
              </a:rPr>
              <a:t>As women were not allowed to act on stage, female characters were played by young men. </a:t>
            </a:r>
          </a:p>
          <a:p>
            <a:endParaRPr lang="en-GB">
              <a:latin typeface="Calibri" pitchFamily="34" charset="0"/>
            </a:endParaRPr>
          </a:p>
        </p:txBody>
      </p:sp>
      <p:sp>
        <p:nvSpPr>
          <p:cNvPr id="8" name="TextBox 7"/>
          <p:cNvSpPr txBox="1"/>
          <p:nvPr/>
        </p:nvSpPr>
        <p:spPr>
          <a:xfrm>
            <a:off x="5440363" y="404813"/>
            <a:ext cx="3371850" cy="5073650"/>
          </a:xfrm>
          <a:prstGeom prst="rect">
            <a:avLst/>
          </a:prstGeom>
          <a:noFill/>
          <a:ln w="38100">
            <a:solidFill>
              <a:srgbClr val="7030A0"/>
            </a:solidFill>
            <a:prstDash val="sysDash"/>
          </a:ln>
        </p:spPr>
        <p:txBody>
          <a:bodyPr>
            <a:spAutoFit/>
          </a:bodyPr>
          <a:lstStyle/>
          <a:p>
            <a:pPr algn="ctr"/>
            <a:r>
              <a:rPr lang="en-GB" b="1" u="sng">
                <a:latin typeface="Calibri" pitchFamily="34" charset="0"/>
              </a:rPr>
              <a:t>Women in disguise</a:t>
            </a:r>
          </a:p>
          <a:p>
            <a:pPr algn="ctr"/>
            <a:endParaRPr lang="en-GB" b="1" u="sng">
              <a:latin typeface="Calibri" pitchFamily="34" charset="0"/>
            </a:endParaRPr>
          </a:p>
          <a:p>
            <a:pPr>
              <a:buFont typeface="Arial" charset="0"/>
              <a:buChar char="•"/>
            </a:pPr>
            <a:r>
              <a:rPr lang="en-GB">
                <a:latin typeface="Calibri" pitchFamily="34" charset="0"/>
              </a:rPr>
              <a:t> In </a:t>
            </a:r>
            <a:r>
              <a:rPr lang="en-GB" b="1" i="1">
                <a:solidFill>
                  <a:srgbClr val="7030A0"/>
                </a:solidFill>
                <a:latin typeface="Calibri" pitchFamily="34" charset="0"/>
              </a:rPr>
              <a:t>As You Like It</a:t>
            </a:r>
            <a:r>
              <a:rPr lang="en-GB">
                <a:latin typeface="Calibri" pitchFamily="34" charset="0"/>
              </a:rPr>
              <a:t>,</a:t>
            </a:r>
            <a:r>
              <a:rPr lang="en-GB" i="1">
                <a:latin typeface="Calibri" pitchFamily="34" charset="0"/>
              </a:rPr>
              <a:t> </a:t>
            </a:r>
            <a:r>
              <a:rPr lang="en-GB">
                <a:latin typeface="Calibri" pitchFamily="34" charset="0"/>
              </a:rPr>
              <a:t>Rosalind becomes Ganymede when she is banished from her city.</a:t>
            </a:r>
            <a:endParaRPr lang="en-GB" i="1">
              <a:latin typeface="Calibri" pitchFamily="34" charset="0"/>
            </a:endParaRPr>
          </a:p>
          <a:p>
            <a:pPr>
              <a:buFont typeface="Arial" charset="0"/>
              <a:buChar char="•"/>
            </a:pPr>
            <a:r>
              <a:rPr lang="en-GB">
                <a:latin typeface="Calibri" pitchFamily="34" charset="0"/>
              </a:rPr>
              <a:t> Shipwrecked and lost, </a:t>
            </a:r>
            <a:r>
              <a:rPr lang="en-GB" b="1" i="1">
                <a:solidFill>
                  <a:srgbClr val="7030A0"/>
                </a:solidFill>
                <a:latin typeface="Calibri" pitchFamily="34" charset="0"/>
              </a:rPr>
              <a:t>Twelfth Night</a:t>
            </a:r>
            <a:r>
              <a:rPr lang="en-GB">
                <a:latin typeface="Calibri" pitchFamily="34" charset="0"/>
              </a:rPr>
              <a:t>’s</a:t>
            </a:r>
            <a:r>
              <a:rPr lang="en-GB" i="1">
                <a:latin typeface="Calibri" pitchFamily="34" charset="0"/>
              </a:rPr>
              <a:t> </a:t>
            </a:r>
            <a:r>
              <a:rPr lang="en-GB">
                <a:latin typeface="Calibri" pitchFamily="34" charset="0"/>
              </a:rPr>
              <a:t>Viola becomes Cesario to find work.</a:t>
            </a:r>
            <a:endParaRPr lang="en-GB" i="1">
              <a:latin typeface="Calibri" pitchFamily="34" charset="0"/>
            </a:endParaRPr>
          </a:p>
          <a:p>
            <a:pPr>
              <a:buClr>
                <a:schemeClr val="tx1"/>
              </a:buClr>
              <a:buFont typeface="Arial" charset="0"/>
              <a:buChar char="•"/>
            </a:pPr>
            <a:r>
              <a:rPr lang="en-GB">
                <a:latin typeface="Calibri" pitchFamily="34" charset="0"/>
              </a:rPr>
              <a:t> Julia becomes Sebastian in </a:t>
            </a:r>
            <a:r>
              <a:rPr lang="en-GB" b="1" i="1">
                <a:solidFill>
                  <a:srgbClr val="7030A0"/>
                </a:solidFill>
                <a:latin typeface="Calibri" pitchFamily="34" charset="0"/>
              </a:rPr>
              <a:t>The Two Gentlemen of Verona</a:t>
            </a:r>
            <a:r>
              <a:rPr lang="en-GB" i="1">
                <a:latin typeface="Calibri" pitchFamily="34" charset="0"/>
              </a:rPr>
              <a:t> </a:t>
            </a:r>
            <a:r>
              <a:rPr lang="en-GB">
                <a:latin typeface="Calibri" pitchFamily="34" charset="0"/>
              </a:rPr>
              <a:t>to follow the man she loves.</a:t>
            </a:r>
            <a:endParaRPr lang="en-GB" i="1">
              <a:latin typeface="Calibri" pitchFamily="34" charset="0"/>
            </a:endParaRPr>
          </a:p>
          <a:p>
            <a:pPr>
              <a:buFont typeface="Arial" charset="0"/>
              <a:buChar char="•"/>
            </a:pPr>
            <a:r>
              <a:rPr lang="en-GB">
                <a:latin typeface="Calibri" pitchFamily="34" charset="0"/>
              </a:rPr>
              <a:t> In </a:t>
            </a:r>
            <a:r>
              <a:rPr lang="en-GB" b="1" i="1">
                <a:solidFill>
                  <a:srgbClr val="7030A0"/>
                </a:solidFill>
                <a:latin typeface="Calibri" pitchFamily="34" charset="0"/>
              </a:rPr>
              <a:t>Cymbeline</a:t>
            </a:r>
            <a:r>
              <a:rPr lang="en-GB">
                <a:latin typeface="Calibri" pitchFamily="34" charset="0"/>
              </a:rPr>
              <a:t>, Imogen becomes Fidele so she can escape from her murderous uncle.</a:t>
            </a:r>
          </a:p>
          <a:p>
            <a:pPr>
              <a:buClr>
                <a:schemeClr val="tx1"/>
              </a:buClr>
              <a:buFont typeface="Arial" charset="0"/>
              <a:buChar char="•"/>
            </a:pPr>
            <a:r>
              <a:rPr lang="en-GB">
                <a:latin typeface="Calibri" pitchFamily="34" charset="0"/>
              </a:rPr>
              <a:t> Portia</a:t>
            </a:r>
            <a:r>
              <a:rPr lang="en-GB">
                <a:solidFill>
                  <a:srgbClr val="7030A0"/>
                </a:solidFill>
                <a:latin typeface="Calibri" pitchFamily="34" charset="0"/>
              </a:rPr>
              <a:t> </a:t>
            </a:r>
            <a:r>
              <a:rPr lang="en-GB">
                <a:latin typeface="Calibri" pitchFamily="34" charset="0"/>
              </a:rPr>
              <a:t>and her maid, Nerissa, dress as a lawyer and clerk to defend Portia’s brother in court in </a:t>
            </a:r>
            <a:r>
              <a:rPr lang="en-GB" b="1" i="1">
                <a:solidFill>
                  <a:srgbClr val="7030A0"/>
                </a:solidFill>
                <a:latin typeface="Calibri" pitchFamily="34" charset="0"/>
              </a:rPr>
              <a:t>The Merchant of Venice</a:t>
            </a:r>
            <a:r>
              <a:rPr lang="en-GB">
                <a:latin typeface="Calibri" pitchFamily="34" charset="0"/>
              </a:rPr>
              <a:t>.</a:t>
            </a:r>
            <a:endParaRPr lang="en-GB" sz="2000">
              <a:latin typeface="Calibri" pitchFamily="34" charset="0"/>
            </a:endParaRPr>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678</TotalTime>
  <Words>1163</Words>
  <Application>Microsoft Macintosh PowerPoint</Application>
  <PresentationFormat>On-screen Show (4:3)</PresentationFormat>
  <Paragraphs>122</Paragraphs>
  <Slides>6</Slides>
  <Notes>1</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Company>TSL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Amass, Helen</dc:creator>
  <cp:lastModifiedBy>Sandra Effinger</cp:lastModifiedBy>
  <cp:revision>52</cp:revision>
  <dcterms:created xsi:type="dcterms:W3CDTF">2013-08-02T13:19:59Z</dcterms:created>
  <dcterms:modified xsi:type="dcterms:W3CDTF">2017-09-16T15:14:31Z</dcterms:modified>
</cp:coreProperties>
</file>