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176" y="-2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24"/>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F37269-77D0-4DD8-BB8D-E97080ABC327}" type="datetimeFigureOut">
              <a:rPr lang="en-US" smtClean="0"/>
              <a:pPr/>
              <a:t>11/2/17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830E01-199F-4B66-9E32-A3E985F03BB4}" type="slidenum">
              <a:rPr lang="en-US" smtClean="0"/>
              <a:pPr/>
              <a:t>‹#›</a:t>
            </a:fld>
            <a:endParaRPr lang="en-US"/>
          </a:p>
        </p:txBody>
      </p:sp>
    </p:spTree>
    <p:extLst>
      <p:ext uri="{BB962C8B-B14F-4D97-AF65-F5344CB8AC3E}">
        <p14:creationId xmlns:p14="http://schemas.microsoft.com/office/powerpoint/2010/main" val="1560793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830E01-199F-4B66-9E32-A3E985F03BB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830E01-199F-4B66-9E32-A3E985F03BB4}"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830E01-199F-4B66-9E32-A3E985F03BB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AD25198E-B55D-410D-96F2-DBDC37F22FC3}" type="datetimeFigureOut">
              <a:rPr lang="en-US" smtClean="0"/>
              <a:pPr/>
              <a:t>11/2/17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E9591-AFB4-4A34-9340-A4AAE1EA6FF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25198E-B55D-410D-96F2-DBDC37F22FC3}" type="datetimeFigureOut">
              <a:rPr lang="en-US" smtClean="0"/>
              <a:pPr/>
              <a:t>11/2/17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25198E-B55D-410D-96F2-DBDC37F22FC3}" type="datetimeFigureOut">
              <a:rPr lang="en-US" smtClean="0"/>
              <a:pPr/>
              <a:t>11/2/17</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25198E-B55D-410D-96F2-DBDC37F22FC3}" type="datetimeFigureOut">
              <a:rPr lang="en-US" smtClean="0"/>
              <a:pPr/>
              <a:t>11/2/17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D25198E-B55D-410D-96F2-DBDC37F22FC3}" type="datetimeFigureOut">
              <a:rPr lang="en-US" smtClean="0"/>
              <a:pPr/>
              <a:t>11/2/17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E9591-AFB4-4A34-9340-A4AAE1EA6F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D25198E-B55D-410D-96F2-DBDC37F22FC3}" type="datetimeFigureOut">
              <a:rPr lang="en-US" smtClean="0"/>
              <a:pPr/>
              <a:t>11/2/17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D25198E-B55D-410D-96F2-DBDC37F22FC3}" type="datetimeFigureOut">
              <a:rPr lang="en-US" smtClean="0"/>
              <a:pPr/>
              <a:t>11/2/17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D25198E-B55D-410D-96F2-DBDC37F22FC3}" type="datetimeFigureOut">
              <a:rPr lang="en-US" smtClean="0"/>
              <a:pPr/>
              <a:t>11/2/17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5198E-B55D-410D-96F2-DBDC37F22FC3}" type="datetimeFigureOut">
              <a:rPr lang="en-US" smtClean="0"/>
              <a:pPr/>
              <a:t>11/2/17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4E9591-AFB4-4A34-9340-A4AAE1EA6F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25198E-B55D-410D-96F2-DBDC37F22FC3}" type="datetimeFigureOut">
              <a:rPr lang="en-US" smtClean="0"/>
              <a:pPr/>
              <a:t>11/2/17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E9591-AFB4-4A34-9340-A4AAE1EA6FF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D25198E-B55D-410D-96F2-DBDC37F22FC3}" type="datetimeFigureOut">
              <a:rPr lang="en-US" smtClean="0"/>
              <a:pPr/>
              <a:t>11/2/17</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684E9591-AFB4-4A34-9340-A4AAE1EA6FF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D25198E-B55D-410D-96F2-DBDC37F22FC3}" type="datetimeFigureOut">
              <a:rPr lang="en-US" smtClean="0"/>
              <a:pPr/>
              <a:t>11/2/17</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84E9591-AFB4-4A34-9340-A4AAE1EA6F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505200"/>
            <a:ext cx="6248400" cy="2133600"/>
          </a:xfrm>
        </p:spPr>
        <p:txBody>
          <a:bodyPr>
            <a:normAutofit fontScale="90000"/>
          </a:bodyPr>
          <a:lstStyle/>
          <a:p>
            <a:pPr algn="ctr"/>
            <a:r>
              <a:rPr lang="en-US" dirty="0" smtClean="0"/>
              <a:t>How to Read Literature Like a Professor</a:t>
            </a:r>
            <a:endParaRPr lang="en-US" dirty="0"/>
          </a:p>
        </p:txBody>
      </p:sp>
      <p:sp>
        <p:nvSpPr>
          <p:cNvPr id="3" name="Subtitle 2"/>
          <p:cNvSpPr>
            <a:spLocks noGrp="1"/>
          </p:cNvSpPr>
          <p:nvPr>
            <p:ph type="subTitle" idx="1"/>
          </p:nvPr>
        </p:nvSpPr>
        <p:spPr/>
        <p:txBody>
          <a:bodyPr/>
          <a:lstStyle/>
          <a:p>
            <a:r>
              <a:rPr lang="en-US" dirty="0" smtClean="0"/>
              <a:t>Dr. Thomas Foster</a:t>
            </a:r>
            <a:endParaRPr lang="en-US" dirty="0"/>
          </a:p>
        </p:txBody>
      </p:sp>
      <p:pic>
        <p:nvPicPr>
          <p:cNvPr id="1026" name="Picture 2" descr="C:\Documents and Settings\Shawna\Local Settings\Temporary Internet Files\Content.IE5\G275HWBK\MPj04386780000[1].jpg"/>
          <p:cNvPicPr>
            <a:picLocks noChangeAspect="1" noChangeArrowheads="1"/>
          </p:cNvPicPr>
          <p:nvPr/>
        </p:nvPicPr>
        <p:blipFill>
          <a:blip r:embed="rId3" cstate="print"/>
          <a:srcRect/>
          <a:stretch>
            <a:fillRect/>
          </a:stretch>
        </p:blipFill>
        <p:spPr bwMode="auto">
          <a:xfrm>
            <a:off x="1600200" y="0"/>
            <a:ext cx="2895600" cy="289284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524000"/>
            <a:ext cx="9144000" cy="5181599"/>
          </a:xfrm>
        </p:spPr>
        <p:txBody>
          <a:bodyPr>
            <a:normAutofit fontScale="92500" lnSpcReduction="10000"/>
          </a:bodyPr>
          <a:lstStyle/>
          <a:p>
            <a:r>
              <a:rPr lang="en-US" u="sng" dirty="0" smtClean="0">
                <a:latin typeface="Byington" pitchFamily="2" charset="0"/>
              </a:rPr>
              <a:t>f. Snow White</a:t>
            </a:r>
            <a:r>
              <a:rPr lang="en-US" dirty="0" smtClean="0">
                <a:latin typeface="Byington" pitchFamily="2" charset="0"/>
              </a:rPr>
              <a:t>: Evil woman who brings death to an innocent—again, saved by heroic/princely character</a:t>
            </a:r>
          </a:p>
          <a:p>
            <a:r>
              <a:rPr lang="en-US" u="sng" dirty="0" smtClean="0">
                <a:latin typeface="Byington" pitchFamily="2" charset="0"/>
              </a:rPr>
              <a:t>g. Sleeping Beauty</a:t>
            </a:r>
            <a:r>
              <a:rPr lang="en-US" dirty="0" smtClean="0">
                <a:latin typeface="Byington" pitchFamily="2" charset="0"/>
              </a:rPr>
              <a:t>: a girl becoming a woman, symbolically, the needle, blood=womanhood, the long sleep an avoidance of growing up and becoming a married woman, saved by, guess who, a prince who fights evil on her behalf.</a:t>
            </a:r>
          </a:p>
          <a:p>
            <a:r>
              <a:rPr lang="en-US" u="sng" dirty="0" smtClean="0">
                <a:latin typeface="Byington" pitchFamily="2" charset="0"/>
              </a:rPr>
              <a:t>h. Evil Stepmothers, Queens, </a:t>
            </a:r>
            <a:r>
              <a:rPr lang="en-US" u="sng" dirty="0" err="1" smtClean="0">
                <a:latin typeface="Byington" pitchFamily="2" charset="0"/>
              </a:rPr>
              <a:t>Rumpelstilskin</a:t>
            </a:r>
            <a:endParaRPr lang="en-US" u="sng" dirty="0" smtClean="0">
              <a:latin typeface="Byington" pitchFamily="2" charset="0"/>
            </a:endParaRPr>
          </a:p>
          <a:p>
            <a:r>
              <a:rPr lang="en-US" u="sng" dirty="0" err="1" smtClean="0">
                <a:latin typeface="Byington" pitchFamily="2" charset="0"/>
              </a:rPr>
              <a:t>i</a:t>
            </a:r>
            <a:r>
              <a:rPr lang="en-US" u="sng" dirty="0" smtClean="0">
                <a:latin typeface="Byington" pitchFamily="2" charset="0"/>
              </a:rPr>
              <a:t>. Prince Charming </a:t>
            </a:r>
            <a:r>
              <a:rPr lang="en-US" dirty="0" smtClean="0">
                <a:latin typeface="Byington" pitchFamily="2" charset="0"/>
              </a:rPr>
              <a:t>heroes who rescue women. (20th c. frequently switched—the  women save the men—or used highly ironically)</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t>
            </a:r>
            <a:br>
              <a:rPr lang="en-US" dirty="0" smtClean="0"/>
            </a:br>
            <a:r>
              <a:rPr lang="en-US" sz="5300" dirty="0" smtClean="0"/>
              <a:t>It’s Greek to Me</a:t>
            </a:r>
            <a:br>
              <a:rPr lang="en-US" sz="5300" dirty="0" smtClean="0"/>
            </a:br>
            <a:endParaRPr lang="en-US" sz="5300" dirty="0"/>
          </a:p>
        </p:txBody>
      </p:sp>
      <p:sp>
        <p:nvSpPr>
          <p:cNvPr id="3" name="Content Placeholder 2"/>
          <p:cNvSpPr>
            <a:spLocks noGrp="1"/>
          </p:cNvSpPr>
          <p:nvPr>
            <p:ph idx="1"/>
          </p:nvPr>
        </p:nvSpPr>
        <p:spPr>
          <a:xfrm>
            <a:off x="0" y="1600200"/>
            <a:ext cx="9144000" cy="5105399"/>
          </a:xfrm>
        </p:spPr>
        <p:txBody>
          <a:bodyPr>
            <a:normAutofit lnSpcReduction="10000"/>
          </a:bodyPr>
          <a:lstStyle/>
          <a:p>
            <a:r>
              <a:rPr lang="en-US" dirty="0" smtClean="0">
                <a:latin typeface="Byington" pitchFamily="2" charset="0"/>
              </a:rPr>
              <a:t>a. Myth is a body of story that matters—the patterns present in mythology run deeply in the human psyche</a:t>
            </a:r>
          </a:p>
          <a:p>
            <a:r>
              <a:rPr lang="en-US" dirty="0" smtClean="0">
                <a:latin typeface="Byington" pitchFamily="2" charset="0"/>
              </a:rPr>
              <a:t>b. Why writers echo myth—because there’s only one story (see #4)</a:t>
            </a:r>
          </a:p>
          <a:p>
            <a:r>
              <a:rPr lang="en-US" dirty="0" smtClean="0">
                <a:latin typeface="Byington" pitchFamily="2" charset="0"/>
              </a:rPr>
              <a:t>c. </a:t>
            </a:r>
            <a:r>
              <a:rPr lang="en-US" i="1" dirty="0" smtClean="0">
                <a:latin typeface="Byington" pitchFamily="2" charset="0"/>
              </a:rPr>
              <a:t>Odyssey</a:t>
            </a:r>
            <a:r>
              <a:rPr lang="en-US" dirty="0" smtClean="0">
                <a:latin typeface="Byington" pitchFamily="2" charset="0"/>
              </a:rPr>
              <a:t> and </a:t>
            </a:r>
            <a:r>
              <a:rPr lang="en-US" i="1" dirty="0" smtClean="0">
                <a:latin typeface="Byington" pitchFamily="2" charset="0"/>
              </a:rPr>
              <a:t>Iliad</a:t>
            </a:r>
          </a:p>
          <a:p>
            <a:pPr lvl="1"/>
            <a:r>
              <a:rPr lang="en-US" dirty="0" err="1" smtClean="0">
                <a:latin typeface="Byington" pitchFamily="2" charset="0"/>
              </a:rPr>
              <a:t>i</a:t>
            </a:r>
            <a:r>
              <a:rPr lang="en-US" dirty="0" smtClean="0">
                <a:latin typeface="Byington" pitchFamily="2" charset="0"/>
              </a:rPr>
              <a:t>. Men in an epic struggle over a woman</a:t>
            </a:r>
          </a:p>
          <a:p>
            <a:pPr lvl="1"/>
            <a:r>
              <a:rPr lang="en-US" dirty="0" smtClean="0">
                <a:latin typeface="Byington" pitchFamily="2" charset="0"/>
              </a:rPr>
              <a:t>ii. Achilles—a small weakness in a strong man; the need to maintain one’s dignity</a:t>
            </a:r>
          </a:p>
          <a:p>
            <a:pPr lvl="1"/>
            <a:r>
              <a:rPr lang="en-US" dirty="0" smtClean="0">
                <a:latin typeface="Byington" pitchFamily="2" charset="0"/>
              </a:rPr>
              <a:t>iii. Penelope (Odysseus’s wife)—the determination to remain faithful </a:t>
            </a:r>
            <a:r>
              <a:rPr lang="en-US" dirty="0" err="1" smtClean="0">
                <a:latin typeface="Byington" pitchFamily="2" charset="0"/>
              </a:rPr>
              <a:t>andto</a:t>
            </a:r>
            <a:r>
              <a:rPr lang="en-US" dirty="0" smtClean="0">
                <a:latin typeface="Byington" pitchFamily="2" charset="0"/>
              </a:rPr>
              <a:t> have faith</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447800"/>
            <a:ext cx="8534400" cy="4953001"/>
          </a:xfrm>
        </p:spPr>
        <p:txBody>
          <a:bodyPr>
            <a:noAutofit/>
          </a:bodyPr>
          <a:lstStyle/>
          <a:p>
            <a:pPr lvl="1">
              <a:buNone/>
            </a:pPr>
            <a:r>
              <a:rPr lang="en-US" sz="2600" dirty="0" smtClean="0">
                <a:latin typeface="Byington" pitchFamily="2" charset="0"/>
              </a:rPr>
              <a:t>iv. Hector: The need to protect one’s family</a:t>
            </a:r>
          </a:p>
          <a:p>
            <a:r>
              <a:rPr lang="en-US" sz="2600" dirty="0" smtClean="0">
                <a:latin typeface="Byington" pitchFamily="2" charset="0"/>
              </a:rPr>
              <a:t>d. The Underworld—an ultimate challenge, facing the darkest parts of human  nature or dealing with death</a:t>
            </a:r>
          </a:p>
          <a:p>
            <a:r>
              <a:rPr lang="en-US" sz="2600" dirty="0" smtClean="0">
                <a:latin typeface="Byington" pitchFamily="2" charset="0"/>
              </a:rPr>
              <a:t>e. </a:t>
            </a:r>
            <a:r>
              <a:rPr lang="en-US" sz="2600" i="1" dirty="0" smtClean="0">
                <a:latin typeface="Byington" pitchFamily="2" charset="0"/>
              </a:rPr>
              <a:t>Metamorphoses</a:t>
            </a:r>
            <a:r>
              <a:rPr lang="en-US" sz="2600" dirty="0" smtClean="0">
                <a:latin typeface="Byington" pitchFamily="2" charset="0"/>
              </a:rPr>
              <a:t> by Ovid—transformation (Kafka)</a:t>
            </a:r>
          </a:p>
          <a:p>
            <a:r>
              <a:rPr lang="en-US" sz="2600" dirty="0" smtClean="0">
                <a:latin typeface="Byington" pitchFamily="2" charset="0"/>
              </a:rPr>
              <a:t>f. Oedipus: family triangles, being blinded, dysfunctional family</a:t>
            </a:r>
          </a:p>
          <a:p>
            <a:r>
              <a:rPr lang="en-US" sz="2600" dirty="0" smtClean="0">
                <a:latin typeface="Byington" pitchFamily="2" charset="0"/>
              </a:rPr>
              <a:t>g. Cassandra: refusing to hear the truth</a:t>
            </a:r>
          </a:p>
          <a:p>
            <a:r>
              <a:rPr lang="en-US" sz="2600" dirty="0" smtClean="0">
                <a:latin typeface="Byington" pitchFamily="2" charset="0"/>
              </a:rPr>
              <a:t>h. A wronged woman gone violent in her grief and madness—Aeneas and </a:t>
            </a:r>
            <a:r>
              <a:rPr lang="en-US" sz="2600" dirty="0" err="1" smtClean="0">
                <a:latin typeface="Byington" pitchFamily="2" charset="0"/>
              </a:rPr>
              <a:t>Didoor</a:t>
            </a:r>
            <a:r>
              <a:rPr lang="en-US" sz="2600" dirty="0" smtClean="0">
                <a:latin typeface="Byington" pitchFamily="2" charset="0"/>
              </a:rPr>
              <a:t> Jason and </a:t>
            </a:r>
            <a:r>
              <a:rPr lang="en-US" sz="2600" dirty="0" err="1" smtClean="0">
                <a:latin typeface="Byington" pitchFamily="2" charset="0"/>
              </a:rPr>
              <a:t>Medea</a:t>
            </a:r>
            <a:endParaRPr lang="en-US" sz="2600" dirty="0" smtClean="0">
              <a:latin typeface="Byington" pitchFamily="2" charset="0"/>
            </a:endParaRPr>
          </a:p>
          <a:p>
            <a:r>
              <a:rPr lang="en-US" sz="2600" dirty="0" err="1" smtClean="0">
                <a:latin typeface="Byington" pitchFamily="2" charset="0"/>
              </a:rPr>
              <a:t>i</a:t>
            </a:r>
            <a:r>
              <a:rPr lang="en-US" sz="2600" dirty="0" smtClean="0">
                <a:latin typeface="Byington" pitchFamily="2" charset="0"/>
              </a:rPr>
              <a:t>. Mother love—Demeter and Persephone</a:t>
            </a:r>
          </a:p>
          <a:p>
            <a:endParaRPr lang="en-US" sz="2400" dirty="0">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872"/>
            <a:ext cx="8229600" cy="1252728"/>
          </a:xfrm>
        </p:spPr>
        <p:txBody>
          <a:bodyPr>
            <a:noAutofit/>
          </a:bodyPr>
          <a:lstStyle/>
          <a:p>
            <a:r>
              <a:rPr lang="en-US" sz="4800" dirty="0" smtClean="0"/>
              <a:t>It’s more than just rain or snow</a:t>
            </a:r>
            <a:br>
              <a:rPr lang="en-US" sz="4800" dirty="0" smtClean="0"/>
            </a:br>
            <a:endParaRPr lang="en-US" sz="4800" dirty="0"/>
          </a:p>
        </p:txBody>
      </p:sp>
      <p:sp>
        <p:nvSpPr>
          <p:cNvPr id="3" name="Content Placeholder 2"/>
          <p:cNvSpPr>
            <a:spLocks noGrp="1"/>
          </p:cNvSpPr>
          <p:nvPr>
            <p:ph idx="1"/>
          </p:nvPr>
        </p:nvSpPr>
        <p:spPr>
          <a:xfrm>
            <a:off x="0" y="1524001"/>
            <a:ext cx="9144000" cy="5105400"/>
          </a:xfrm>
        </p:spPr>
        <p:txBody>
          <a:bodyPr>
            <a:noAutofit/>
          </a:bodyPr>
          <a:lstStyle/>
          <a:p>
            <a:r>
              <a:rPr lang="en-US" sz="2000" dirty="0" smtClean="0">
                <a:latin typeface="Byington" pitchFamily="2" charset="0"/>
              </a:rPr>
              <a:t>a. Rain = fertility and life</a:t>
            </a:r>
          </a:p>
          <a:p>
            <a:pPr lvl="1"/>
            <a:r>
              <a:rPr lang="en-US" sz="2000" dirty="0" smtClean="0">
                <a:latin typeface="Byington" pitchFamily="2" charset="0"/>
              </a:rPr>
              <a:t>ii. Noah and the flood</a:t>
            </a:r>
          </a:p>
          <a:p>
            <a:pPr lvl="1"/>
            <a:r>
              <a:rPr lang="en-US" sz="2000" dirty="0" smtClean="0">
                <a:latin typeface="Byington" pitchFamily="2" charset="0"/>
              </a:rPr>
              <a:t>iii. Drowning—one of our deepest fears</a:t>
            </a:r>
          </a:p>
          <a:p>
            <a:r>
              <a:rPr lang="en-US" sz="2000" dirty="0" smtClean="0">
                <a:latin typeface="Byington" pitchFamily="2" charset="0"/>
              </a:rPr>
              <a:t>b. Why?</a:t>
            </a:r>
          </a:p>
          <a:p>
            <a:pPr lvl="1"/>
            <a:r>
              <a:rPr lang="en-US" sz="2000" dirty="0" err="1" smtClean="0">
                <a:latin typeface="Byington" pitchFamily="2" charset="0"/>
              </a:rPr>
              <a:t>i</a:t>
            </a:r>
            <a:r>
              <a:rPr lang="en-US" sz="2000" dirty="0" smtClean="0">
                <a:latin typeface="Byington" pitchFamily="2" charset="0"/>
              </a:rPr>
              <a:t>. plot device  ii. Atmospheric  iii. misery factor—challenge characters</a:t>
            </a:r>
          </a:p>
          <a:p>
            <a:pPr lvl="1"/>
            <a:r>
              <a:rPr lang="en-US" sz="2000" dirty="0" smtClean="0">
                <a:latin typeface="Byington" pitchFamily="2" charset="0"/>
              </a:rPr>
              <a:t>iv. democratic element—the rain falls on the just and the unjust alike</a:t>
            </a:r>
          </a:p>
          <a:p>
            <a:r>
              <a:rPr lang="en-US" sz="2000" dirty="0" smtClean="0">
                <a:latin typeface="Byington" pitchFamily="2" charset="0"/>
              </a:rPr>
              <a:t>c. Symbolically</a:t>
            </a:r>
          </a:p>
          <a:p>
            <a:pPr lvl="1"/>
            <a:r>
              <a:rPr lang="en-US" sz="2000" dirty="0" err="1" smtClean="0">
                <a:latin typeface="Byington" pitchFamily="2" charset="0"/>
              </a:rPr>
              <a:t>i</a:t>
            </a:r>
            <a:r>
              <a:rPr lang="en-US" sz="2000" dirty="0" smtClean="0">
                <a:latin typeface="Byington" pitchFamily="2" charset="0"/>
              </a:rPr>
              <a:t>. rain is clean—a form of purification, baptism, removing sin or a stain</a:t>
            </a:r>
          </a:p>
          <a:p>
            <a:pPr lvl="1"/>
            <a:r>
              <a:rPr lang="en-US" sz="2000" dirty="0" smtClean="0">
                <a:latin typeface="Byington" pitchFamily="2" charset="0"/>
              </a:rPr>
              <a:t>ii. rain is restorative—can bring a dying earth back to life</a:t>
            </a:r>
          </a:p>
          <a:p>
            <a:pPr lvl="1"/>
            <a:r>
              <a:rPr lang="en-US" sz="2000" dirty="0" smtClean="0">
                <a:latin typeface="Byington" pitchFamily="2" charset="0"/>
              </a:rPr>
              <a:t>iii. destructive as well—causes pneumonia, colds, etc.; hurricanes, etc.</a:t>
            </a:r>
          </a:p>
          <a:p>
            <a:pPr lvl="1"/>
            <a:r>
              <a:rPr lang="en-US" sz="2400" dirty="0" smtClean="0">
                <a:latin typeface="Byington" pitchFamily="2" charset="0"/>
              </a:rPr>
              <a:t>iv. Ironic use—April is the cruelest month (T.S. Eliot, </a:t>
            </a:r>
            <a:r>
              <a:rPr lang="en-US" sz="2400" i="1" dirty="0" smtClean="0">
                <a:latin typeface="Byington" pitchFamily="2" charset="0"/>
              </a:rPr>
              <a:t>The Wasteland</a:t>
            </a:r>
            <a:r>
              <a:rPr lang="en-US" sz="2400" dirty="0" smtClean="0">
                <a:latin typeface="Byington" pitchFamily="2" charset="0"/>
              </a:rPr>
              <a:t>)</a:t>
            </a:r>
          </a:p>
          <a:p>
            <a:pPr lvl="1"/>
            <a:endParaRPr lang="en-US" sz="24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295401"/>
            <a:ext cx="8686800" cy="5105400"/>
          </a:xfrm>
        </p:spPr>
        <p:txBody>
          <a:bodyPr>
            <a:noAutofit/>
          </a:bodyPr>
          <a:lstStyle/>
          <a:p>
            <a:pPr lvl="1"/>
            <a:r>
              <a:rPr lang="en-US" dirty="0" smtClean="0">
                <a:latin typeface="Byington" pitchFamily="2" charset="0"/>
              </a:rPr>
              <a:t>v. Rainbow—God’s promise never to destroy the world again; hope; a promise of peace between heaven and earth</a:t>
            </a:r>
          </a:p>
          <a:p>
            <a:pPr lvl="1"/>
            <a:r>
              <a:rPr lang="en-US" dirty="0" smtClean="0">
                <a:latin typeface="Byington" pitchFamily="2" charset="0"/>
              </a:rPr>
              <a:t>vi. fog—almost always signals some sort of confusion; mental, ethical, physical “fog”; people can’t see clearly</a:t>
            </a:r>
          </a:p>
          <a:p>
            <a:r>
              <a:rPr lang="en-US" sz="2800" dirty="0" smtClean="0">
                <a:latin typeface="Byington" pitchFamily="2" charset="0"/>
              </a:rPr>
              <a:t>d. Snow</a:t>
            </a:r>
          </a:p>
          <a:p>
            <a:pPr lvl="1"/>
            <a:r>
              <a:rPr lang="en-US" dirty="0" err="1" smtClean="0">
                <a:latin typeface="Byington" pitchFamily="2" charset="0"/>
              </a:rPr>
              <a:t>i</a:t>
            </a:r>
            <a:r>
              <a:rPr lang="en-US" dirty="0" smtClean="0">
                <a:latin typeface="Byington" pitchFamily="2" charset="0"/>
              </a:rPr>
              <a:t>. negatively—cold, stark, inhospitable, inhuman, nothingness, death</a:t>
            </a:r>
          </a:p>
          <a:p>
            <a:pPr lvl="1"/>
            <a:r>
              <a:rPr lang="en-US" dirty="0" smtClean="0">
                <a:latin typeface="Byington" pitchFamily="2" charset="0"/>
              </a:rPr>
              <a:t>ii. positively—clean, pure, playful</a:t>
            </a:r>
          </a:p>
          <a:p>
            <a:pPr lvl="1"/>
            <a:r>
              <a:rPr lang="en-US" dirty="0" smtClean="0">
                <a:latin typeface="Byington" pitchFamily="2" charset="0"/>
              </a:rPr>
              <a:t>iii  great unifier= snow falls on all- living and dead.</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5300" dirty="0" smtClean="0"/>
              <a:t>More Than It’s </a:t>
            </a:r>
            <a:r>
              <a:rPr lang="en-US" sz="5300" dirty="0" err="1" smtClean="0"/>
              <a:t>Gonna</a:t>
            </a:r>
            <a:r>
              <a:rPr lang="en-US" sz="5300" dirty="0" smtClean="0"/>
              <a:t> Hurt You: Concerning Violence</a:t>
            </a:r>
            <a:br>
              <a:rPr lang="en-US" sz="5300" dirty="0" smtClean="0"/>
            </a:br>
            <a:endParaRPr lang="en-US" sz="5300" dirty="0"/>
          </a:p>
        </p:txBody>
      </p:sp>
      <p:sp>
        <p:nvSpPr>
          <p:cNvPr id="3" name="Content Placeholder 2"/>
          <p:cNvSpPr>
            <a:spLocks noGrp="1"/>
          </p:cNvSpPr>
          <p:nvPr>
            <p:ph idx="1"/>
          </p:nvPr>
        </p:nvSpPr>
        <p:spPr>
          <a:xfrm>
            <a:off x="152400" y="1600200"/>
            <a:ext cx="8991600" cy="5105399"/>
          </a:xfrm>
        </p:spPr>
        <p:txBody>
          <a:bodyPr>
            <a:normAutofit/>
          </a:bodyPr>
          <a:lstStyle/>
          <a:p>
            <a:r>
              <a:rPr lang="en-US" dirty="0" smtClean="0">
                <a:latin typeface="Byington" pitchFamily="2" charset="0"/>
              </a:rPr>
              <a:t>a. Violence can be symbolic, thematic, biblical, Shakespearean, Romantic, allegorical, transcendent.</a:t>
            </a:r>
          </a:p>
          <a:p>
            <a:r>
              <a:rPr lang="en-US" dirty="0" smtClean="0">
                <a:latin typeface="Byington" pitchFamily="2" charset="0"/>
              </a:rPr>
              <a:t>b. Two categories of violence in literature:</a:t>
            </a:r>
          </a:p>
          <a:p>
            <a:pPr lvl="1"/>
            <a:r>
              <a:rPr lang="en-US" dirty="0" err="1" smtClean="0">
                <a:latin typeface="Byington" pitchFamily="2" charset="0"/>
              </a:rPr>
              <a:t>i</a:t>
            </a:r>
            <a:r>
              <a:rPr lang="en-US" dirty="0" smtClean="0">
                <a:latin typeface="Byington" pitchFamily="2" charset="0"/>
              </a:rPr>
              <a:t>. Character caused—shootings, stabbings, </a:t>
            </a:r>
            <a:r>
              <a:rPr lang="en-US" dirty="0" err="1" smtClean="0">
                <a:latin typeface="Byington" pitchFamily="2" charset="0"/>
              </a:rPr>
              <a:t>drownings</a:t>
            </a:r>
            <a:r>
              <a:rPr lang="en-US" dirty="0" smtClean="0">
                <a:latin typeface="Byington" pitchFamily="2" charset="0"/>
              </a:rPr>
              <a:t>, poisonings, bombings, hit and run, etc</a:t>
            </a:r>
          </a:p>
          <a:p>
            <a:pPr lvl="1"/>
            <a:r>
              <a:rPr lang="en-US" dirty="0" smtClean="0">
                <a:latin typeface="Byington" pitchFamily="2" charset="0"/>
              </a:rPr>
              <a:t>ii. Death and suffering for which the characters are not responsible.</a:t>
            </a:r>
          </a:p>
          <a:p>
            <a:pPr lvl="1"/>
            <a:endParaRPr lang="en-US" dirty="0" smtClean="0">
              <a:latin typeface="Byington" pitchFamily="2" charset="0"/>
            </a:endParaRPr>
          </a:p>
          <a:p>
            <a:r>
              <a:rPr lang="en-US" dirty="0" smtClean="0">
                <a:latin typeface="Byington" pitchFamily="2" charset="0"/>
              </a:rPr>
              <a:t>Accidents are not really accidents.</a:t>
            </a:r>
          </a:p>
          <a:p>
            <a:endParaRPr lang="en-US" dirty="0">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006609"/>
          </a:xfrm>
        </p:spPr>
        <p:txBody>
          <a:bodyPr>
            <a:normAutofit lnSpcReduction="10000"/>
          </a:bodyPr>
          <a:lstStyle/>
          <a:p>
            <a:r>
              <a:rPr lang="en-US" dirty="0" smtClean="0">
                <a:latin typeface="Byington" pitchFamily="2" charset="0"/>
              </a:rPr>
              <a:t>c. Violence is </a:t>
            </a:r>
            <a:r>
              <a:rPr lang="en-US" dirty="0" smtClean="0">
                <a:solidFill>
                  <a:srgbClr val="FF0000"/>
                </a:solidFill>
                <a:latin typeface="Byington" pitchFamily="2" charset="0"/>
              </a:rPr>
              <a:t>symbolic action</a:t>
            </a:r>
            <a:r>
              <a:rPr lang="en-US" dirty="0" smtClean="0">
                <a:latin typeface="Byington" pitchFamily="2" charset="0"/>
              </a:rPr>
              <a:t>, but hard to generalize meaning</a:t>
            </a:r>
          </a:p>
          <a:p>
            <a:r>
              <a:rPr lang="en-US" dirty="0" smtClean="0">
                <a:latin typeface="Byington" pitchFamily="2" charset="0"/>
              </a:rPr>
              <a:t>d. Questions to ask:</a:t>
            </a:r>
          </a:p>
          <a:p>
            <a:pPr lvl="1"/>
            <a:r>
              <a:rPr lang="en-US" dirty="0" err="1" smtClean="0">
                <a:latin typeface="Byington" pitchFamily="2" charset="0"/>
              </a:rPr>
              <a:t>i</a:t>
            </a:r>
            <a:r>
              <a:rPr lang="en-US" dirty="0" smtClean="0">
                <a:latin typeface="Byington" pitchFamily="2" charset="0"/>
              </a:rPr>
              <a:t>. What does this type of misfortune represent  thematically?</a:t>
            </a:r>
          </a:p>
          <a:p>
            <a:pPr lvl="1"/>
            <a:endParaRPr lang="en-US" dirty="0" smtClean="0">
              <a:latin typeface="Byington" pitchFamily="2" charset="0"/>
            </a:endParaRPr>
          </a:p>
          <a:p>
            <a:pPr lvl="1"/>
            <a:r>
              <a:rPr lang="en-US" dirty="0" smtClean="0">
                <a:latin typeface="Byington" pitchFamily="2" charset="0"/>
              </a:rPr>
              <a:t>ii. What famous or mythic death does this one resemble?</a:t>
            </a:r>
          </a:p>
          <a:p>
            <a:pPr lvl="1"/>
            <a:endParaRPr lang="en-US" dirty="0" smtClean="0">
              <a:latin typeface="Byington" pitchFamily="2" charset="0"/>
            </a:endParaRPr>
          </a:p>
          <a:p>
            <a:pPr lvl="1"/>
            <a:r>
              <a:rPr lang="en-US" dirty="0" smtClean="0">
                <a:latin typeface="Byington" pitchFamily="2" charset="0"/>
              </a:rPr>
              <a:t>iii. Why this sort of violence and not some other?</a:t>
            </a:r>
          </a:p>
          <a:p>
            <a:endParaRPr lang="en-US" dirty="0">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Is That a Symbol?</a:t>
            </a:r>
            <a:endParaRPr lang="en-US" sz="4800" dirty="0"/>
          </a:p>
        </p:txBody>
      </p:sp>
      <p:sp>
        <p:nvSpPr>
          <p:cNvPr id="3" name="Content Placeholder 2"/>
          <p:cNvSpPr>
            <a:spLocks noGrp="1"/>
          </p:cNvSpPr>
          <p:nvPr>
            <p:ph idx="1"/>
          </p:nvPr>
        </p:nvSpPr>
        <p:spPr>
          <a:xfrm>
            <a:off x="0" y="1524001"/>
            <a:ext cx="9144000" cy="5334000"/>
          </a:xfrm>
        </p:spPr>
        <p:txBody>
          <a:bodyPr>
            <a:normAutofit fontScale="92500" lnSpcReduction="20000"/>
          </a:bodyPr>
          <a:lstStyle/>
          <a:p>
            <a:r>
              <a:rPr lang="en-US" sz="3000" dirty="0" smtClean="0">
                <a:latin typeface="Byington" pitchFamily="2" charset="0"/>
              </a:rPr>
              <a:t>a. Yes. But figuring out what is tricky. Can only discuss possible meanings and interpretations</a:t>
            </a:r>
          </a:p>
          <a:p>
            <a:endParaRPr lang="en-US" sz="3000" dirty="0" smtClean="0">
              <a:latin typeface="Byington" pitchFamily="2" charset="0"/>
            </a:endParaRPr>
          </a:p>
          <a:p>
            <a:r>
              <a:rPr lang="en-US" sz="3000" dirty="0" smtClean="0">
                <a:latin typeface="Byington" pitchFamily="2" charset="0"/>
              </a:rPr>
              <a:t>b. There is no one definite meaning unless it’s an allegory, where characters, events, places have a one-on-one correspondence symbolically to other things. (</a:t>
            </a:r>
            <a:r>
              <a:rPr lang="en-US" sz="3000" i="1" dirty="0" smtClean="0">
                <a:latin typeface="Byington" pitchFamily="2" charset="0"/>
              </a:rPr>
              <a:t>Animal Farm)</a:t>
            </a:r>
          </a:p>
          <a:p>
            <a:endParaRPr lang="en-US" sz="3000" i="1" dirty="0" smtClean="0">
              <a:latin typeface="Byington" pitchFamily="2" charset="0"/>
            </a:endParaRPr>
          </a:p>
          <a:p>
            <a:r>
              <a:rPr lang="en-US" sz="3000" dirty="0" smtClean="0">
                <a:latin typeface="Byington" pitchFamily="2" charset="0"/>
              </a:rPr>
              <a:t>c. Actions, as well as objects and images, can be symbolic. i.e. “The Road Not Taken” by Robert Frost</a:t>
            </a:r>
          </a:p>
          <a:p>
            <a:endParaRPr lang="en-US" sz="3000" dirty="0" smtClean="0">
              <a:latin typeface="Byington" pitchFamily="2" charset="0"/>
            </a:endParaRPr>
          </a:p>
          <a:p>
            <a:r>
              <a:rPr lang="en-US" sz="3000" dirty="0" smtClean="0">
                <a:latin typeface="Byington" pitchFamily="2" charset="0"/>
              </a:rPr>
              <a:t>d. How to figure it out? Symbols are built on associations readers have, but also on emotional reactions. Pay attention to how you feel about a text.</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It’s All Political</a:t>
            </a:r>
            <a:endParaRPr lang="en-US" sz="4800" dirty="0"/>
          </a:p>
        </p:txBody>
      </p:sp>
      <p:sp>
        <p:nvSpPr>
          <p:cNvPr id="3" name="Content Placeholder 2"/>
          <p:cNvSpPr>
            <a:spLocks noGrp="1"/>
          </p:cNvSpPr>
          <p:nvPr>
            <p:ph idx="1"/>
          </p:nvPr>
        </p:nvSpPr>
        <p:spPr>
          <a:xfrm>
            <a:off x="0" y="1752600"/>
            <a:ext cx="9144000" cy="4876799"/>
          </a:xfrm>
        </p:spPr>
        <p:txBody>
          <a:bodyPr>
            <a:normAutofit fontScale="92500" lnSpcReduction="10000"/>
          </a:bodyPr>
          <a:lstStyle/>
          <a:p>
            <a:r>
              <a:rPr lang="en-US" dirty="0" smtClean="0">
                <a:latin typeface="Byington" pitchFamily="2" charset="0"/>
              </a:rPr>
              <a:t>a. Literature tends to be written by people interested in the problems of the world, so most works have a political element in them</a:t>
            </a:r>
          </a:p>
          <a:p>
            <a:r>
              <a:rPr lang="en-US" dirty="0" smtClean="0">
                <a:latin typeface="Byington" pitchFamily="2" charset="0"/>
              </a:rPr>
              <a:t>b. Issues:</a:t>
            </a:r>
          </a:p>
          <a:p>
            <a:pPr lvl="1"/>
            <a:r>
              <a:rPr lang="en-US" dirty="0" err="1" smtClean="0">
                <a:latin typeface="Byington" pitchFamily="2" charset="0"/>
              </a:rPr>
              <a:t>i</a:t>
            </a:r>
            <a:r>
              <a:rPr lang="en-US" dirty="0" smtClean="0">
                <a:latin typeface="Byington" pitchFamily="2" charset="0"/>
              </a:rPr>
              <a:t>. Individualism and self-determination against the needs of society for conformity and stability.</a:t>
            </a:r>
          </a:p>
          <a:p>
            <a:pPr lvl="1"/>
            <a:r>
              <a:rPr lang="en-US" dirty="0" smtClean="0">
                <a:latin typeface="Byington" pitchFamily="2" charset="0"/>
              </a:rPr>
              <a:t>ii. Power structures</a:t>
            </a:r>
          </a:p>
          <a:p>
            <a:pPr lvl="1"/>
            <a:r>
              <a:rPr lang="en-US" dirty="0" smtClean="0">
                <a:latin typeface="Byington" pitchFamily="2" charset="0"/>
              </a:rPr>
              <a:t>iii. Relations among classes</a:t>
            </a:r>
          </a:p>
          <a:p>
            <a:pPr lvl="1"/>
            <a:r>
              <a:rPr lang="en-US" dirty="0" smtClean="0">
                <a:latin typeface="Byington" pitchFamily="2" charset="0"/>
              </a:rPr>
              <a:t>iv. issues of justice and rights</a:t>
            </a:r>
          </a:p>
          <a:p>
            <a:pPr lvl="1"/>
            <a:r>
              <a:rPr lang="en-US" dirty="0" smtClean="0">
                <a:latin typeface="Byington" pitchFamily="2" charset="0"/>
              </a:rPr>
              <a:t>v. interactions between the sexes and among various racial and ethnic constituencies.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672"/>
            <a:ext cx="8229600" cy="1252728"/>
          </a:xfrm>
        </p:spPr>
        <p:txBody>
          <a:bodyPr>
            <a:noAutofit/>
          </a:bodyPr>
          <a:lstStyle/>
          <a:p>
            <a:r>
              <a:rPr lang="en-US" sz="5400" dirty="0" smtClean="0"/>
              <a:t/>
            </a:r>
            <a:br>
              <a:rPr lang="en-US" sz="5400" dirty="0" smtClean="0"/>
            </a:br>
            <a:r>
              <a:rPr lang="en-US" sz="4800" dirty="0" smtClean="0"/>
              <a:t>Yes, She’s a Christ Figure, Too</a:t>
            </a:r>
            <a:br>
              <a:rPr lang="en-US" sz="4800" dirty="0" smtClean="0"/>
            </a:br>
            <a:endParaRPr lang="en-US" sz="4800" dirty="0"/>
          </a:p>
        </p:txBody>
      </p:sp>
      <p:sp>
        <p:nvSpPr>
          <p:cNvPr id="3" name="Content Placeholder 2"/>
          <p:cNvSpPr>
            <a:spLocks noGrp="1"/>
          </p:cNvSpPr>
          <p:nvPr>
            <p:ph idx="1"/>
          </p:nvPr>
        </p:nvSpPr>
        <p:spPr>
          <a:xfrm>
            <a:off x="228600" y="1775191"/>
            <a:ext cx="8458200" cy="4625609"/>
          </a:xfrm>
        </p:spPr>
        <p:txBody>
          <a:bodyPr/>
          <a:lstStyle/>
          <a:p>
            <a:r>
              <a:rPr lang="en-US" dirty="0" smtClean="0">
                <a:latin typeface="Byington" pitchFamily="2" charset="0"/>
              </a:rPr>
              <a:t>a. Characteristics of a Christ Figure:</a:t>
            </a:r>
          </a:p>
          <a:p>
            <a:pPr lvl="1"/>
            <a:r>
              <a:rPr lang="en-US" dirty="0" err="1" smtClean="0">
                <a:latin typeface="Byington" pitchFamily="2" charset="0"/>
              </a:rPr>
              <a:t>i</a:t>
            </a:r>
            <a:r>
              <a:rPr lang="en-US" dirty="0" smtClean="0">
                <a:latin typeface="Byington" pitchFamily="2" charset="0"/>
              </a:rPr>
              <a:t>. crucified, wounds in hands, feet, side, and head, often portrayed with arms outstretched</a:t>
            </a:r>
          </a:p>
          <a:p>
            <a:pPr lvl="1"/>
            <a:r>
              <a:rPr lang="en-US" dirty="0" smtClean="0">
                <a:latin typeface="Byington" pitchFamily="2" charset="0"/>
              </a:rPr>
              <a:t>ii. in agony</a:t>
            </a:r>
          </a:p>
          <a:p>
            <a:pPr lvl="1"/>
            <a:r>
              <a:rPr lang="en-US" dirty="0" smtClean="0">
                <a:latin typeface="Byington" pitchFamily="2" charset="0"/>
              </a:rPr>
              <a:t>iii. self-sacrificing</a:t>
            </a:r>
          </a:p>
          <a:p>
            <a:pPr lvl="1"/>
            <a:r>
              <a:rPr lang="en-US" dirty="0" smtClean="0">
                <a:latin typeface="Byington" pitchFamily="2" charset="0"/>
              </a:rPr>
              <a:t>iv. good with children</a:t>
            </a:r>
          </a:p>
          <a:p>
            <a:pPr lvl="1"/>
            <a:r>
              <a:rPr lang="en-US" dirty="0" smtClean="0">
                <a:latin typeface="Byington" pitchFamily="2" charset="0"/>
              </a:rPr>
              <a:t>v.. good with loaves, fishes, water, wine</a:t>
            </a:r>
          </a:p>
          <a:p>
            <a:pPr lvl="1"/>
            <a:r>
              <a:rPr lang="en-US" dirty="0" smtClean="0">
                <a:latin typeface="Byington" pitchFamily="2" charset="0"/>
              </a:rPr>
              <a:t>vi. thirty-three years of age when last seen</a:t>
            </a:r>
          </a:p>
          <a:p>
            <a:endParaRPr lang="en-US"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t>Every trip is a quest (except when it’s not!)</a:t>
            </a:r>
            <a:endParaRPr lang="en-US" sz="4800" dirty="0"/>
          </a:p>
        </p:txBody>
      </p:sp>
      <p:sp>
        <p:nvSpPr>
          <p:cNvPr id="3" name="Content Placeholder 2"/>
          <p:cNvSpPr>
            <a:spLocks noGrp="1"/>
          </p:cNvSpPr>
          <p:nvPr>
            <p:ph idx="1"/>
          </p:nvPr>
        </p:nvSpPr>
        <p:spPr>
          <a:xfrm>
            <a:off x="0" y="1775191"/>
            <a:ext cx="9144000" cy="5082809"/>
          </a:xfrm>
        </p:spPr>
        <p:txBody>
          <a:bodyPr>
            <a:normAutofit fontScale="85000" lnSpcReduction="20000"/>
          </a:bodyPr>
          <a:lstStyle/>
          <a:p>
            <a:r>
              <a:rPr lang="en-US" sz="4800" dirty="0" smtClean="0">
                <a:latin typeface="Byington" pitchFamily="2" charset="0"/>
              </a:rPr>
              <a:t>a. A </a:t>
            </a:r>
            <a:r>
              <a:rPr lang="en-US" sz="4800" dirty="0" err="1" smtClean="0">
                <a:latin typeface="Byington" pitchFamily="2" charset="0"/>
              </a:rPr>
              <a:t>quester</a:t>
            </a:r>
            <a:endParaRPr lang="en-US" sz="4800" dirty="0" smtClean="0">
              <a:latin typeface="Byington" pitchFamily="2" charset="0"/>
            </a:endParaRPr>
          </a:p>
          <a:p>
            <a:r>
              <a:rPr lang="en-US" sz="4800" dirty="0" smtClean="0">
                <a:latin typeface="Byington" pitchFamily="2" charset="0"/>
              </a:rPr>
              <a:t>b. A place to go</a:t>
            </a:r>
          </a:p>
          <a:p>
            <a:r>
              <a:rPr lang="en-US" sz="4800" dirty="0" smtClean="0">
                <a:latin typeface="Byington" pitchFamily="2" charset="0"/>
              </a:rPr>
              <a:t>c. A stated reason to go there</a:t>
            </a:r>
          </a:p>
          <a:p>
            <a:r>
              <a:rPr lang="en-US" sz="4800" dirty="0" smtClean="0">
                <a:latin typeface="Byington" pitchFamily="2" charset="0"/>
              </a:rPr>
              <a:t>d. Challenges and trials</a:t>
            </a:r>
          </a:p>
          <a:p>
            <a:r>
              <a:rPr lang="en-US" sz="4800" dirty="0" smtClean="0">
                <a:latin typeface="Byington" pitchFamily="2" charset="0"/>
              </a:rPr>
              <a:t>e. The real reason to go is never for the stated reason; the </a:t>
            </a:r>
            <a:r>
              <a:rPr lang="en-US" sz="4800" dirty="0" err="1" smtClean="0">
                <a:latin typeface="Byington" pitchFamily="2" charset="0"/>
              </a:rPr>
              <a:t>quester</a:t>
            </a:r>
            <a:r>
              <a:rPr lang="en-US" sz="4800" dirty="0" smtClean="0">
                <a:latin typeface="Byington" pitchFamily="2" charset="0"/>
              </a:rPr>
              <a:t> usually fails at the stated task; The real reason is educational —</a:t>
            </a:r>
            <a:r>
              <a:rPr lang="en-US" sz="4800" dirty="0" smtClean="0">
                <a:solidFill>
                  <a:srgbClr val="7030A0"/>
                </a:solidFill>
                <a:latin typeface="Byington" pitchFamily="2" charset="0"/>
              </a:rPr>
              <a:t>always self-knowledge</a:t>
            </a:r>
          </a:p>
          <a:p>
            <a:pPr>
              <a:buNone/>
            </a:pPr>
            <a:endParaRPr lang="en-US" sz="4800"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1"/>
            <a:ext cx="8534400" cy="4876800"/>
          </a:xfrm>
        </p:spPr>
        <p:txBody>
          <a:bodyPr>
            <a:noAutofit/>
          </a:bodyPr>
          <a:lstStyle/>
          <a:p>
            <a:r>
              <a:rPr lang="en-US" sz="2400" dirty="0" smtClean="0">
                <a:latin typeface="Byington" pitchFamily="2" charset="0"/>
              </a:rPr>
              <a:t>vii. employed as a carpenter</a:t>
            </a:r>
          </a:p>
          <a:p>
            <a:r>
              <a:rPr lang="en-US" sz="2400" dirty="0" smtClean="0">
                <a:latin typeface="Byington" pitchFamily="2" charset="0"/>
              </a:rPr>
              <a:t>viii. known to use humble modes of transportation, feet or donkeys preferred</a:t>
            </a:r>
          </a:p>
          <a:p>
            <a:r>
              <a:rPr lang="en-US" sz="2400" dirty="0" smtClean="0">
                <a:latin typeface="Byington" pitchFamily="2" charset="0"/>
              </a:rPr>
              <a:t>ix. believed to have walked on water</a:t>
            </a:r>
          </a:p>
          <a:p>
            <a:r>
              <a:rPr lang="en-US" sz="2400" dirty="0" smtClean="0">
                <a:latin typeface="Byington" pitchFamily="2" charset="0"/>
              </a:rPr>
              <a:t>x. known to have spent time alone in the wilderness</a:t>
            </a:r>
          </a:p>
          <a:p>
            <a:r>
              <a:rPr lang="en-US" sz="2400" dirty="0" smtClean="0">
                <a:latin typeface="Byington" pitchFamily="2" charset="0"/>
              </a:rPr>
              <a:t>xi. believed to have had a confrontation with the devil, possibly tempted</a:t>
            </a:r>
          </a:p>
          <a:p>
            <a:r>
              <a:rPr lang="en-US" sz="2400" dirty="0" smtClean="0">
                <a:latin typeface="Byington" pitchFamily="2" charset="0"/>
              </a:rPr>
              <a:t>xii. last seen in the company of thieves</a:t>
            </a:r>
          </a:p>
          <a:p>
            <a:r>
              <a:rPr lang="en-US" sz="2400" dirty="0" smtClean="0">
                <a:latin typeface="Byington" pitchFamily="2" charset="0"/>
              </a:rPr>
              <a:t>xiii. creator of many aphorisms and parables</a:t>
            </a:r>
          </a:p>
          <a:p>
            <a:r>
              <a:rPr lang="en-US" sz="2400" dirty="0" smtClean="0">
                <a:latin typeface="Byington" pitchFamily="2" charset="0"/>
              </a:rPr>
              <a:t>xiv. buried, but arose on the third day</a:t>
            </a:r>
          </a:p>
          <a:p>
            <a:r>
              <a:rPr lang="en-US" sz="2400" dirty="0" smtClean="0">
                <a:latin typeface="Byington" pitchFamily="2" charset="0"/>
              </a:rPr>
              <a:t>xv. had disciples, twelve at first, although not all equally devoted</a:t>
            </a:r>
          </a:p>
          <a:p>
            <a:r>
              <a:rPr lang="en-US" sz="2400" dirty="0" smtClean="0">
                <a:latin typeface="Byington" pitchFamily="2" charset="0"/>
              </a:rPr>
              <a:t>xvi. very forgiving</a:t>
            </a:r>
          </a:p>
          <a:p>
            <a:r>
              <a:rPr lang="en-US" sz="2400" dirty="0" smtClean="0">
                <a:latin typeface="Byington" pitchFamily="2" charset="0"/>
              </a:rPr>
              <a:t>xvii. came to redeem an unworthy world</a:t>
            </a:r>
          </a:p>
          <a:p>
            <a:endParaRPr lang="en-US" sz="24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524000"/>
            <a:ext cx="8991600" cy="5181599"/>
          </a:xfrm>
        </p:spPr>
        <p:txBody>
          <a:bodyPr>
            <a:noAutofit/>
          </a:bodyPr>
          <a:lstStyle/>
          <a:p>
            <a:r>
              <a:rPr lang="en-US" dirty="0" smtClean="0">
                <a:latin typeface="Byington" pitchFamily="2" charset="0"/>
              </a:rPr>
              <a:t>b. As a reader, put aside belief system.</a:t>
            </a:r>
          </a:p>
          <a:p>
            <a:endParaRPr lang="en-US" dirty="0" smtClean="0">
              <a:latin typeface="Byington" pitchFamily="2" charset="0"/>
            </a:endParaRPr>
          </a:p>
          <a:p>
            <a:r>
              <a:rPr lang="en-US" dirty="0" smtClean="0">
                <a:latin typeface="Byington" pitchFamily="2" charset="0"/>
              </a:rPr>
              <a:t>c. Why use Christ figures? Deepens our sense of a character’s sacrifice, thematically has to do with redemption, hope, or miracles.</a:t>
            </a:r>
          </a:p>
          <a:p>
            <a:endParaRPr lang="en-US" dirty="0" smtClean="0">
              <a:latin typeface="Byington" pitchFamily="2" charset="0"/>
            </a:endParaRPr>
          </a:p>
          <a:p>
            <a:r>
              <a:rPr lang="en-US" dirty="0" smtClean="0">
                <a:latin typeface="Byington" pitchFamily="2" charset="0"/>
              </a:rPr>
              <a:t>d. If used ironically, makes the character look smaller rather than greater</a:t>
            </a:r>
          </a:p>
          <a:p>
            <a:endParaRPr lang="en-US" sz="3600" dirty="0" smtClean="0">
              <a:latin typeface="Byington" pitchFamily="2" charset="0"/>
            </a:endParaRPr>
          </a:p>
          <a:p>
            <a:endParaRPr lang="en-US" sz="36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5300" dirty="0" smtClean="0"/>
              <a:t>Flights of Fancy</a:t>
            </a:r>
            <a:br>
              <a:rPr lang="en-US" sz="5300" dirty="0" smtClean="0"/>
            </a:br>
            <a:endParaRPr lang="en-US" sz="5300" dirty="0"/>
          </a:p>
        </p:txBody>
      </p:sp>
      <p:sp>
        <p:nvSpPr>
          <p:cNvPr id="3" name="Content Placeholder 2"/>
          <p:cNvSpPr>
            <a:spLocks noGrp="1"/>
          </p:cNvSpPr>
          <p:nvPr>
            <p:ph idx="1"/>
          </p:nvPr>
        </p:nvSpPr>
        <p:spPr/>
        <p:txBody>
          <a:bodyPr>
            <a:normAutofit fontScale="62500" lnSpcReduction="20000"/>
          </a:bodyPr>
          <a:lstStyle/>
          <a:p>
            <a:pPr lvl="8"/>
            <a:endParaRPr lang="en-US" dirty="0" smtClean="0"/>
          </a:p>
          <a:p>
            <a:endParaRPr lang="en-US" dirty="0" smtClean="0"/>
          </a:p>
          <a:p>
            <a:r>
              <a:rPr lang="en-US" sz="3800" dirty="0" smtClean="0">
                <a:latin typeface="Byington" pitchFamily="2" charset="0"/>
              </a:rPr>
              <a:t>a. </a:t>
            </a:r>
            <a:r>
              <a:rPr lang="en-US" sz="3800" dirty="0" err="1" smtClean="0">
                <a:latin typeface="Byington" pitchFamily="2" charset="0"/>
              </a:rPr>
              <a:t>Daedulus</a:t>
            </a:r>
            <a:r>
              <a:rPr lang="en-US" sz="3800" dirty="0" smtClean="0">
                <a:latin typeface="Byington" pitchFamily="2" charset="0"/>
              </a:rPr>
              <a:t> and </a:t>
            </a:r>
            <a:r>
              <a:rPr lang="en-US" sz="3800" dirty="0" err="1" smtClean="0">
                <a:latin typeface="Byington" pitchFamily="2" charset="0"/>
              </a:rPr>
              <a:t>Icarus</a:t>
            </a:r>
            <a:endParaRPr lang="en-US" sz="3800" dirty="0" smtClean="0">
              <a:latin typeface="Byington" pitchFamily="2" charset="0"/>
            </a:endParaRPr>
          </a:p>
          <a:p>
            <a:endParaRPr lang="en-US" sz="3800" dirty="0" smtClean="0">
              <a:latin typeface="Byington" pitchFamily="2" charset="0"/>
            </a:endParaRPr>
          </a:p>
          <a:p>
            <a:r>
              <a:rPr lang="en-US" sz="3800" dirty="0" smtClean="0">
                <a:latin typeface="Byington" pitchFamily="2" charset="0"/>
              </a:rPr>
              <a:t>b. Flying was one of the temptations of Christ</a:t>
            </a:r>
          </a:p>
          <a:p>
            <a:endParaRPr lang="en-US" sz="3800" dirty="0" smtClean="0">
              <a:latin typeface="Byington" pitchFamily="2" charset="0"/>
            </a:endParaRPr>
          </a:p>
          <a:p>
            <a:r>
              <a:rPr lang="en-US" sz="3800" dirty="0" smtClean="0">
                <a:latin typeface="Byington" pitchFamily="2" charset="0"/>
              </a:rPr>
              <a:t>c. Symbolically: freedom, escape, the flight of the imagination, spirituality, return home, largeness of spirit, love</a:t>
            </a:r>
          </a:p>
          <a:p>
            <a:endParaRPr lang="en-US" sz="3800" dirty="0" smtClean="0">
              <a:latin typeface="Byington" pitchFamily="2" charset="0"/>
            </a:endParaRPr>
          </a:p>
          <a:p>
            <a:r>
              <a:rPr lang="en-US" sz="3800" dirty="0" smtClean="0">
                <a:latin typeface="Byington" pitchFamily="2" charset="0"/>
              </a:rPr>
              <a:t>d. Interrupted flight generally a bad thing</a:t>
            </a:r>
          </a:p>
          <a:p>
            <a:endParaRPr lang="en-US" sz="3800" dirty="0" smtClean="0">
              <a:latin typeface="Byington" pitchFamily="2" charset="0"/>
            </a:endParaRPr>
          </a:p>
          <a:p>
            <a:r>
              <a:rPr lang="en-US" sz="3800" dirty="0" smtClean="0">
                <a:latin typeface="Byington" pitchFamily="2" charset="0"/>
              </a:rPr>
              <a:t>e. Usually not literal flying, but might use images of flying, birds, etc.</a:t>
            </a:r>
          </a:p>
          <a:p>
            <a:endParaRPr lang="en-US" sz="3800" dirty="0" smtClean="0">
              <a:latin typeface="Byington" pitchFamily="2" charset="0"/>
            </a:endParaRPr>
          </a:p>
          <a:p>
            <a:r>
              <a:rPr lang="en-US" sz="3800" dirty="0" smtClean="0">
                <a:latin typeface="Byington" pitchFamily="2" charset="0"/>
              </a:rPr>
              <a:t>f. Irony trumps everything</a:t>
            </a:r>
          </a:p>
          <a:p>
            <a:endParaRPr lang="en-US" sz="38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
            </a:r>
            <a:br>
              <a:rPr lang="en-US" sz="5400" dirty="0" smtClean="0"/>
            </a:br>
            <a:r>
              <a:rPr lang="en-US" sz="4800" dirty="0" smtClean="0"/>
              <a:t>It’s All About Sex…</a:t>
            </a:r>
            <a:br>
              <a:rPr lang="en-US" sz="4800" dirty="0" smtClean="0"/>
            </a:br>
            <a:endParaRPr lang="en-US" sz="4800" dirty="0"/>
          </a:p>
        </p:txBody>
      </p:sp>
      <p:sp>
        <p:nvSpPr>
          <p:cNvPr id="3" name="Content Placeholder 2"/>
          <p:cNvSpPr>
            <a:spLocks noGrp="1"/>
          </p:cNvSpPr>
          <p:nvPr>
            <p:ph idx="1"/>
          </p:nvPr>
        </p:nvSpPr>
        <p:spPr>
          <a:xfrm>
            <a:off x="228600" y="1775191"/>
            <a:ext cx="8458200" cy="5082809"/>
          </a:xfrm>
        </p:spPr>
        <p:txBody>
          <a:bodyPr>
            <a:normAutofit/>
          </a:bodyPr>
          <a:lstStyle/>
          <a:p>
            <a:r>
              <a:rPr lang="en-US" dirty="0" smtClean="0">
                <a:latin typeface="Byington" pitchFamily="2" charset="0"/>
              </a:rPr>
              <a:t>a. Female symbols: chalice, Holy Grail, bowls, rolling landscape, empty vessels waiting to be filled, tunnels, images of fertility</a:t>
            </a:r>
          </a:p>
          <a:p>
            <a:r>
              <a:rPr lang="en-US" dirty="0" smtClean="0">
                <a:latin typeface="Byington" pitchFamily="2" charset="0"/>
              </a:rPr>
              <a:t>b. Male symbols: blade, tall buildings</a:t>
            </a:r>
          </a:p>
          <a:p>
            <a:r>
              <a:rPr lang="en-US" dirty="0" smtClean="0">
                <a:latin typeface="Byington" pitchFamily="2" charset="0"/>
              </a:rPr>
              <a:t>c. Why?</a:t>
            </a:r>
          </a:p>
          <a:p>
            <a:pPr lvl="1"/>
            <a:r>
              <a:rPr lang="en-US" dirty="0" err="1" smtClean="0">
                <a:latin typeface="Byington" pitchFamily="2" charset="0"/>
              </a:rPr>
              <a:t>i</a:t>
            </a:r>
            <a:r>
              <a:rPr lang="en-US" dirty="0" smtClean="0">
                <a:latin typeface="Byington" pitchFamily="2" charset="0"/>
              </a:rPr>
              <a:t>. Before mid 20th c., coded sex avoided censorship</a:t>
            </a:r>
          </a:p>
          <a:p>
            <a:pPr lvl="1"/>
            <a:r>
              <a:rPr lang="en-US" dirty="0" smtClean="0">
                <a:latin typeface="Byington" pitchFamily="2" charset="0"/>
              </a:rPr>
              <a:t>ii. Can function on multiple levels</a:t>
            </a:r>
          </a:p>
          <a:p>
            <a:pPr lvl="1"/>
            <a:r>
              <a:rPr lang="en-US" dirty="0" smtClean="0">
                <a:latin typeface="Byington" pitchFamily="2" charset="0"/>
              </a:rPr>
              <a:t>iii. Can be more intense than literal descriptions</a:t>
            </a:r>
          </a:p>
          <a:p>
            <a:endParaRPr lang="en-US"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…Except Sex</a:t>
            </a:r>
            <a:endParaRPr lang="en-US" sz="4800" dirty="0"/>
          </a:p>
        </p:txBody>
      </p:sp>
      <p:sp>
        <p:nvSpPr>
          <p:cNvPr id="3" name="Content Placeholder 2"/>
          <p:cNvSpPr>
            <a:spLocks noGrp="1"/>
          </p:cNvSpPr>
          <p:nvPr>
            <p:ph idx="1"/>
          </p:nvPr>
        </p:nvSpPr>
        <p:spPr/>
        <p:txBody>
          <a:bodyPr>
            <a:normAutofit/>
          </a:bodyPr>
          <a:lstStyle/>
          <a:p>
            <a:r>
              <a:rPr lang="en-US" sz="4000" dirty="0" smtClean="0">
                <a:latin typeface="Byington" pitchFamily="2" charset="0"/>
              </a:rPr>
              <a:t>When authors write directly about sex, they’re writing about something else, such as sacrifice, submission, rebellion, supplication, domination, enlightenment, etc.</a:t>
            </a:r>
          </a:p>
          <a:p>
            <a:endParaRPr lang="en-US" sz="4000"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52728"/>
          </a:xfrm>
        </p:spPr>
        <p:txBody>
          <a:bodyPr>
            <a:noAutofit/>
          </a:bodyPr>
          <a:lstStyle/>
          <a:p>
            <a:r>
              <a:rPr lang="en-US" sz="4800" dirty="0" smtClean="0"/>
              <a:t>If She Comes Up, It’s Baptism</a:t>
            </a:r>
            <a:endParaRPr lang="en-US" sz="4800" dirty="0"/>
          </a:p>
        </p:txBody>
      </p:sp>
      <p:sp>
        <p:nvSpPr>
          <p:cNvPr id="3" name="Content Placeholder 2"/>
          <p:cNvSpPr>
            <a:spLocks noGrp="1"/>
          </p:cNvSpPr>
          <p:nvPr>
            <p:ph idx="1"/>
          </p:nvPr>
        </p:nvSpPr>
        <p:spPr>
          <a:xfrm>
            <a:off x="0" y="1775191"/>
            <a:ext cx="8915400" cy="4854209"/>
          </a:xfrm>
        </p:spPr>
        <p:txBody>
          <a:bodyPr>
            <a:normAutofit fontScale="85000" lnSpcReduction="20000"/>
          </a:bodyPr>
          <a:lstStyle/>
          <a:p>
            <a:r>
              <a:rPr lang="en-US" dirty="0" smtClean="0">
                <a:latin typeface="Byington" pitchFamily="2" charset="0"/>
              </a:rPr>
              <a:t>a. Baptism is symbolic death and rebirth as a new individual</a:t>
            </a:r>
          </a:p>
          <a:p>
            <a:endParaRPr lang="en-US" dirty="0" smtClean="0">
              <a:latin typeface="Byington" pitchFamily="2" charset="0"/>
            </a:endParaRPr>
          </a:p>
          <a:p>
            <a:r>
              <a:rPr lang="en-US" dirty="0" smtClean="0">
                <a:latin typeface="Byington" pitchFamily="2" charset="0"/>
              </a:rPr>
              <a:t>b. Drowning is symbolic baptism, IF the character comes back up, symbolically reborn. But drowning on purpose can also represent a form of rebirth, a choosing to enter a new, different life, leaving an old one behind.</a:t>
            </a:r>
          </a:p>
          <a:p>
            <a:endParaRPr lang="en-US" dirty="0" smtClean="0">
              <a:latin typeface="Byington" pitchFamily="2" charset="0"/>
            </a:endParaRPr>
          </a:p>
          <a:p>
            <a:r>
              <a:rPr lang="en-US" dirty="0" smtClean="0">
                <a:latin typeface="Byington" pitchFamily="2" charset="0"/>
              </a:rPr>
              <a:t>c. Traveling on water—rivers, oceans—can symbolically represent baptism. i.e. young man sails away from a known world, dies out of one existence, and comes back a new person, hence reborn</a:t>
            </a:r>
            <a:endParaRPr lang="en-US" dirty="0">
              <a:latin typeface="Byington" pitchFamily="2"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1"/>
            <a:ext cx="8534400" cy="4876800"/>
          </a:xfrm>
        </p:spPr>
        <p:txBody>
          <a:bodyPr>
            <a:noAutofit/>
          </a:bodyPr>
          <a:lstStyle/>
          <a:p>
            <a:pPr>
              <a:buNone/>
            </a:pPr>
            <a:r>
              <a:rPr lang="en-US" sz="2400" dirty="0" smtClean="0">
                <a:latin typeface="Byington" pitchFamily="2" charset="0"/>
              </a:rPr>
              <a:t>Rivers can also represent the River Styx, the mythological river separating the world </a:t>
            </a:r>
          </a:p>
          <a:p>
            <a:pPr>
              <a:buNone/>
            </a:pPr>
            <a:r>
              <a:rPr lang="en-US" sz="2400" dirty="0" smtClean="0">
                <a:latin typeface="Byington" pitchFamily="2" charset="0"/>
              </a:rPr>
              <a:t>from the Underworld,</a:t>
            </a:r>
          </a:p>
          <a:p>
            <a:r>
              <a:rPr lang="en-US" sz="2400" dirty="0" smtClean="0">
                <a:latin typeface="Byington" pitchFamily="2" charset="0"/>
              </a:rPr>
              <a:t>another form of transformation, passing from life into death.</a:t>
            </a:r>
          </a:p>
          <a:p>
            <a:r>
              <a:rPr lang="en-US" sz="2400" dirty="0" smtClean="0">
                <a:latin typeface="Byington" pitchFamily="2" charset="0"/>
              </a:rPr>
              <a:t>d. Rain can by symbolic baptism as well—cleanses, washed</a:t>
            </a:r>
          </a:p>
          <a:p>
            <a:r>
              <a:rPr lang="en-US" sz="2400" dirty="0" smtClean="0">
                <a:latin typeface="Byington" pitchFamily="2" charset="0"/>
              </a:rPr>
              <a:t>e. Sometimes the water is symbolic too—the prairie has been compared to an ocean, walking in a blizzard across snow like walking on water, crossing a river from one existence to another (Beloved)</a:t>
            </a:r>
          </a:p>
          <a:p>
            <a:r>
              <a:rPr lang="en-US" sz="2400" dirty="0" smtClean="0">
                <a:latin typeface="Byington" pitchFamily="2" charset="0"/>
              </a:rPr>
              <a:t>f. There’s also rebirth/baptism implied when a character is renamed.</a:t>
            </a:r>
          </a:p>
          <a:p>
            <a:endParaRPr lang="en-US" sz="2400" dirty="0">
              <a:latin typeface="Byington" pitchFamily="2"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Geography Matters…</a:t>
            </a:r>
            <a:endParaRPr lang="en-US" sz="4800" dirty="0"/>
          </a:p>
        </p:txBody>
      </p:sp>
      <p:sp>
        <p:nvSpPr>
          <p:cNvPr id="3" name="Content Placeholder 2"/>
          <p:cNvSpPr>
            <a:spLocks noGrp="1"/>
          </p:cNvSpPr>
          <p:nvPr>
            <p:ph idx="1"/>
          </p:nvPr>
        </p:nvSpPr>
        <p:spPr>
          <a:xfrm>
            <a:off x="152400" y="1600201"/>
            <a:ext cx="8839200" cy="5105400"/>
          </a:xfrm>
        </p:spPr>
        <p:txBody>
          <a:bodyPr>
            <a:normAutofit fontScale="77500" lnSpcReduction="20000"/>
          </a:bodyPr>
          <a:lstStyle/>
          <a:p>
            <a:r>
              <a:rPr lang="en-US" dirty="0" smtClean="0">
                <a:latin typeface="Byington" pitchFamily="2" charset="0"/>
              </a:rPr>
              <a:t>a. What represents home, family, love, security?</a:t>
            </a:r>
          </a:p>
          <a:p>
            <a:endParaRPr lang="en-US" dirty="0" smtClean="0">
              <a:latin typeface="Byington" pitchFamily="2" charset="0"/>
            </a:endParaRPr>
          </a:p>
          <a:p>
            <a:r>
              <a:rPr lang="en-US" dirty="0" smtClean="0">
                <a:latin typeface="Byington" pitchFamily="2" charset="0"/>
              </a:rPr>
              <a:t>b. What represents wilderness, danger, confusion? i.e. tunnels, labyrinths, jungles</a:t>
            </a:r>
          </a:p>
          <a:p>
            <a:endParaRPr lang="en-US" dirty="0" smtClean="0">
              <a:latin typeface="Byington" pitchFamily="2" charset="0"/>
            </a:endParaRPr>
          </a:p>
          <a:p>
            <a:r>
              <a:rPr lang="en-US" dirty="0" smtClean="0">
                <a:latin typeface="Byington" pitchFamily="2" charset="0"/>
              </a:rPr>
              <a:t>c. Geography can represent the human psyche (</a:t>
            </a:r>
            <a:r>
              <a:rPr lang="en-US" i="1" dirty="0" smtClean="0">
                <a:latin typeface="Byington" pitchFamily="2" charset="0"/>
              </a:rPr>
              <a:t>Heart of Darkness</a:t>
            </a:r>
            <a:r>
              <a:rPr lang="en-US" dirty="0" smtClean="0">
                <a:latin typeface="Byington" pitchFamily="2" charset="0"/>
              </a:rPr>
              <a:t>)</a:t>
            </a:r>
          </a:p>
          <a:p>
            <a:r>
              <a:rPr lang="en-US" dirty="0" smtClean="0">
                <a:latin typeface="Byington" pitchFamily="2" charset="0"/>
              </a:rPr>
              <a:t>d. Going south=running amok and running amok means having a direct, raw encounter with the subconscious.</a:t>
            </a:r>
          </a:p>
          <a:p>
            <a:endParaRPr lang="en-US" dirty="0" smtClean="0">
              <a:latin typeface="Byington" pitchFamily="2" charset="0"/>
            </a:endParaRPr>
          </a:p>
          <a:p>
            <a:r>
              <a:rPr lang="en-US" dirty="0" smtClean="0">
                <a:latin typeface="Byington" pitchFamily="2" charset="0"/>
              </a:rPr>
              <a:t>e. Low places: swamps, crowds, fog, darkness, fields, heat, unpleasantness, people, life, death</a:t>
            </a:r>
          </a:p>
          <a:p>
            <a:endParaRPr lang="en-US" dirty="0" smtClean="0">
              <a:latin typeface="Byington" pitchFamily="2" charset="0"/>
            </a:endParaRPr>
          </a:p>
          <a:p>
            <a:r>
              <a:rPr lang="en-US" dirty="0" smtClean="0">
                <a:latin typeface="Byington" pitchFamily="2" charset="0"/>
              </a:rPr>
              <a:t>f. High places: snow, ice, purity, thin air, clear views, isolation, life, death</a:t>
            </a:r>
            <a:endParaRPr lang="en-US" dirty="0">
              <a:latin typeface="Byington" pitchFamily="2"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…So Does Season</a:t>
            </a:r>
            <a:endParaRPr lang="en-US" sz="4800" dirty="0"/>
          </a:p>
        </p:txBody>
      </p:sp>
      <p:sp>
        <p:nvSpPr>
          <p:cNvPr id="3" name="Content Placeholder 2"/>
          <p:cNvSpPr>
            <a:spLocks noGrp="1"/>
          </p:cNvSpPr>
          <p:nvPr>
            <p:ph idx="1"/>
          </p:nvPr>
        </p:nvSpPr>
        <p:spPr>
          <a:xfrm>
            <a:off x="228600" y="1775191"/>
            <a:ext cx="8686800" cy="4854209"/>
          </a:xfrm>
        </p:spPr>
        <p:txBody>
          <a:bodyPr>
            <a:normAutofit fontScale="92500" lnSpcReduction="10000"/>
          </a:bodyPr>
          <a:lstStyle/>
          <a:p>
            <a:r>
              <a:rPr lang="en-US" dirty="0" smtClean="0">
                <a:latin typeface="Byington" pitchFamily="2" charset="0"/>
              </a:rPr>
              <a:t>a. Spring, Summer, Fall, Winter=youth, adulthood, middle age, old age/death.</a:t>
            </a:r>
          </a:p>
          <a:p>
            <a:r>
              <a:rPr lang="en-US" dirty="0" smtClean="0">
                <a:latin typeface="Byington" pitchFamily="2" charset="0"/>
              </a:rPr>
              <a:t>b. Spring=fertility, life, happiness, growth, resurrection (Easter)</a:t>
            </a:r>
          </a:p>
          <a:p>
            <a:r>
              <a:rPr lang="en-US" dirty="0" smtClean="0">
                <a:latin typeface="Byington" pitchFamily="2" charset="0"/>
              </a:rPr>
              <a:t>c. Fall=harvest, reaping what we sow, both rewards and punishments</a:t>
            </a:r>
          </a:p>
          <a:p>
            <a:r>
              <a:rPr lang="en-US" dirty="0" smtClean="0">
                <a:latin typeface="Byington" pitchFamily="2" charset="0"/>
              </a:rPr>
              <a:t>d. Winter=hibernation, lack of growth, death, punishment</a:t>
            </a:r>
          </a:p>
          <a:p>
            <a:r>
              <a:rPr lang="en-US" dirty="0" smtClean="0">
                <a:latin typeface="Byington" pitchFamily="2" charset="0"/>
              </a:rPr>
              <a:t>e. Christmas=childhood, birth, hope, family</a:t>
            </a:r>
          </a:p>
          <a:p>
            <a:r>
              <a:rPr lang="en-US" dirty="0" smtClean="0">
                <a:latin typeface="Byington" pitchFamily="2" charset="0"/>
              </a:rPr>
              <a:t>f. Irony trumps all “April is the cruelest month” from </a:t>
            </a:r>
            <a:r>
              <a:rPr lang="en-US" i="1" dirty="0" smtClean="0">
                <a:latin typeface="Byington" pitchFamily="2" charset="0"/>
              </a:rPr>
              <a:t>The Wasteland</a:t>
            </a:r>
            <a:endParaRPr lang="en-US" dirty="0" smtClean="0">
              <a:latin typeface="Byington" pitchFamily="2" charset="0"/>
            </a:endParaRP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5300" dirty="0" smtClean="0"/>
              <a:t>Marked for Greatness</a:t>
            </a:r>
            <a:br>
              <a:rPr lang="en-US" sz="5300" dirty="0" smtClean="0"/>
            </a:br>
            <a:endParaRPr lang="en-US" sz="5300" dirty="0"/>
          </a:p>
        </p:txBody>
      </p:sp>
      <p:sp>
        <p:nvSpPr>
          <p:cNvPr id="3" name="Content Placeholder 2"/>
          <p:cNvSpPr>
            <a:spLocks noGrp="1"/>
          </p:cNvSpPr>
          <p:nvPr>
            <p:ph idx="1"/>
          </p:nvPr>
        </p:nvSpPr>
        <p:spPr>
          <a:xfrm>
            <a:off x="0" y="1775191"/>
            <a:ext cx="9144000" cy="4930409"/>
          </a:xfrm>
        </p:spPr>
        <p:txBody>
          <a:bodyPr>
            <a:normAutofit fontScale="92500" lnSpcReduction="10000"/>
          </a:bodyPr>
          <a:lstStyle/>
          <a:p>
            <a:r>
              <a:rPr lang="en-US" dirty="0" smtClean="0">
                <a:latin typeface="Byington" pitchFamily="2" charset="0"/>
              </a:rPr>
              <a:t>a. Physical marks or imperfections symbolically mirror moral, emotional, or</a:t>
            </a:r>
          </a:p>
          <a:p>
            <a:pPr>
              <a:buNone/>
            </a:pPr>
            <a:r>
              <a:rPr lang="en-US" dirty="0" smtClean="0">
                <a:latin typeface="Byington" pitchFamily="2" charset="0"/>
              </a:rPr>
              <a:t>  psychological scars or imperfections.</a:t>
            </a:r>
          </a:p>
          <a:p>
            <a:endParaRPr lang="en-US" dirty="0" smtClean="0">
              <a:latin typeface="Byington" pitchFamily="2" charset="0"/>
            </a:endParaRPr>
          </a:p>
          <a:p>
            <a:r>
              <a:rPr lang="en-US" dirty="0" smtClean="0">
                <a:latin typeface="Byington" pitchFamily="2" charset="0"/>
              </a:rPr>
              <a:t>b. Landscapes can be marked as well—</a:t>
            </a:r>
            <a:r>
              <a:rPr lang="en-US" i="1" dirty="0" smtClean="0">
                <a:latin typeface="Byington" pitchFamily="2" charset="0"/>
              </a:rPr>
              <a:t>The Wasteland </a:t>
            </a:r>
            <a:r>
              <a:rPr lang="en-US" dirty="0" smtClean="0">
                <a:latin typeface="Byington" pitchFamily="2" charset="0"/>
              </a:rPr>
              <a:t>by T.S. Eliot</a:t>
            </a:r>
          </a:p>
          <a:p>
            <a:endParaRPr lang="en-US" dirty="0" smtClean="0">
              <a:latin typeface="Byington" pitchFamily="2" charset="0"/>
            </a:endParaRPr>
          </a:p>
          <a:p>
            <a:r>
              <a:rPr lang="en-US" dirty="0" smtClean="0">
                <a:latin typeface="Byington" pitchFamily="2" charset="0"/>
              </a:rPr>
              <a:t>c. Physical imperfection, when caused by social imperfection, often reflects not only the damage inside the individual, but what is wrong with the culture that causes such damage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5448"/>
            <a:ext cx="8458200" cy="1252728"/>
          </a:xfrm>
        </p:spPr>
        <p:txBody>
          <a:bodyPr>
            <a:noAutofit/>
          </a:bodyPr>
          <a:lstStyle/>
          <a:p>
            <a:pPr algn="ctr"/>
            <a:r>
              <a:rPr lang="en-US" sz="4800" dirty="0" smtClean="0"/>
              <a:t>Nice to Eat With You: Acts of Communion</a:t>
            </a:r>
            <a:endParaRPr lang="en-US" sz="4800" dirty="0"/>
          </a:p>
        </p:txBody>
      </p:sp>
      <p:sp>
        <p:nvSpPr>
          <p:cNvPr id="3" name="Content Placeholder 2"/>
          <p:cNvSpPr>
            <a:spLocks noGrp="1"/>
          </p:cNvSpPr>
          <p:nvPr>
            <p:ph idx="1"/>
          </p:nvPr>
        </p:nvSpPr>
        <p:spPr>
          <a:xfrm>
            <a:off x="0" y="1775191"/>
            <a:ext cx="8991600" cy="4854209"/>
          </a:xfrm>
        </p:spPr>
        <p:style>
          <a:lnRef idx="2">
            <a:schemeClr val="accent4"/>
          </a:lnRef>
          <a:fillRef idx="1">
            <a:schemeClr val="lt1"/>
          </a:fillRef>
          <a:effectRef idx="0">
            <a:schemeClr val="accent4"/>
          </a:effectRef>
          <a:fontRef idx="minor">
            <a:schemeClr val="dk1"/>
          </a:fontRef>
        </p:style>
        <p:txBody>
          <a:bodyPr>
            <a:normAutofit fontScale="92500" lnSpcReduction="10000"/>
          </a:bodyPr>
          <a:lstStyle/>
          <a:p>
            <a:r>
              <a:rPr lang="en-US" sz="5200" dirty="0" smtClean="0">
                <a:latin typeface="Byington" pitchFamily="2" charset="0"/>
              </a:rPr>
              <a:t>a. Whenever people eat or drink together, it’s communion</a:t>
            </a:r>
          </a:p>
          <a:p>
            <a:r>
              <a:rPr lang="en-US" sz="5200" dirty="0" smtClean="0">
                <a:latin typeface="Byington" pitchFamily="2" charset="0"/>
              </a:rPr>
              <a:t>b. Not usually religious</a:t>
            </a:r>
          </a:p>
          <a:p>
            <a:r>
              <a:rPr lang="en-US" sz="5200" dirty="0" smtClean="0">
                <a:latin typeface="Byington" pitchFamily="2" charset="0"/>
              </a:rPr>
              <a:t>c. An act of sharing and peace</a:t>
            </a:r>
          </a:p>
          <a:p>
            <a:r>
              <a:rPr lang="en-US" sz="5200" dirty="0" smtClean="0">
                <a:latin typeface="Byington" pitchFamily="2" charset="0"/>
              </a:rPr>
              <a:t>d. A failed meal carries negative connotations (a bad sign!) </a:t>
            </a:r>
          </a:p>
          <a:p>
            <a:endParaRPr lang="en-US"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1"/>
            <a:ext cx="9144000" cy="5410200"/>
          </a:xfrm>
        </p:spPr>
        <p:txBody>
          <a:bodyPr>
            <a:normAutofit lnSpcReduction="10000"/>
          </a:bodyPr>
          <a:lstStyle/>
          <a:p>
            <a:r>
              <a:rPr lang="en-US" dirty="0" smtClean="0">
                <a:latin typeface="Byington" pitchFamily="2" charset="0"/>
              </a:rPr>
              <a:t>d. Monsters</a:t>
            </a:r>
          </a:p>
          <a:p>
            <a:pPr lvl="1"/>
            <a:r>
              <a:rPr lang="en-US" dirty="0" err="1" smtClean="0">
                <a:latin typeface="Byington" pitchFamily="2" charset="0"/>
              </a:rPr>
              <a:t>i</a:t>
            </a:r>
            <a:r>
              <a:rPr lang="en-US" dirty="0" smtClean="0">
                <a:latin typeface="Byington" pitchFamily="2" charset="0"/>
              </a:rPr>
              <a:t>. Frankenstein—monsters created through no fault of their own; the real monster is the maker</a:t>
            </a:r>
          </a:p>
          <a:p>
            <a:pPr lvl="1"/>
            <a:r>
              <a:rPr lang="en-US" dirty="0" smtClean="0">
                <a:latin typeface="Byington" pitchFamily="2" charset="0"/>
              </a:rPr>
              <a:t>ii. Faust—bargains with the devil in exchange for one’s soul</a:t>
            </a:r>
          </a:p>
          <a:p>
            <a:pPr lvl="1"/>
            <a:r>
              <a:rPr lang="en-US" dirty="0" smtClean="0">
                <a:latin typeface="Byington" pitchFamily="2" charset="0"/>
              </a:rPr>
              <a:t>iii. Dr. Jekyll and Mr. Hyde—the dual nature of humanity, that in each of us, no matter how well-made or socially groomed, a monstrous Other exists.</a:t>
            </a:r>
          </a:p>
          <a:p>
            <a:pPr lvl="1"/>
            <a:r>
              <a:rPr lang="en-US" dirty="0" smtClean="0">
                <a:latin typeface="Byington" pitchFamily="2" charset="0"/>
              </a:rPr>
              <a:t>iv. Quasimodo, Beauty and the Beast—ugly on the outside, beautiful on the inside. The physical deformity reflects the opposite of the truth.</a:t>
            </a:r>
          </a:p>
          <a:p>
            <a:endParaRPr lang="en-US" dirty="0">
              <a:latin typeface="Byington" pitchFamily="2"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52728"/>
          </a:xfrm>
        </p:spPr>
        <p:txBody>
          <a:bodyPr>
            <a:noAutofit/>
          </a:bodyPr>
          <a:lstStyle/>
          <a:p>
            <a:r>
              <a:rPr lang="en-US" sz="4800" dirty="0" smtClean="0"/>
              <a:t>He’s Blind for a Reason, You Know</a:t>
            </a:r>
            <a:endParaRPr lang="en-US" sz="4800" dirty="0"/>
          </a:p>
        </p:txBody>
      </p:sp>
      <p:sp>
        <p:nvSpPr>
          <p:cNvPr id="3" name="Content Placeholder 2"/>
          <p:cNvSpPr>
            <a:spLocks noGrp="1"/>
          </p:cNvSpPr>
          <p:nvPr>
            <p:ph idx="1"/>
          </p:nvPr>
        </p:nvSpPr>
        <p:spPr/>
        <p:txBody>
          <a:bodyPr>
            <a:normAutofit/>
          </a:bodyPr>
          <a:lstStyle/>
          <a:p>
            <a:r>
              <a:rPr lang="en-US" dirty="0" smtClean="0">
                <a:latin typeface="Byington" pitchFamily="2" charset="0"/>
              </a:rPr>
              <a:t>a. Physical blindness mirrors psychological, moral, intellectual (etc.) blindness</a:t>
            </a:r>
          </a:p>
          <a:p>
            <a:r>
              <a:rPr lang="en-US" dirty="0" smtClean="0">
                <a:latin typeface="Byington" pitchFamily="2" charset="0"/>
              </a:rPr>
              <a:t>b. Sometimes ironic; the blind see and sighted are blind</a:t>
            </a:r>
          </a:p>
          <a:p>
            <a:r>
              <a:rPr lang="en-US" dirty="0" smtClean="0">
                <a:latin typeface="Byington" pitchFamily="2" charset="0"/>
              </a:rPr>
              <a:t>c. Many times blindness is metaphorical, a failure to see—reality, love, truth, etc.</a:t>
            </a:r>
          </a:p>
          <a:p>
            <a:r>
              <a:rPr lang="en-US" dirty="0" smtClean="0">
                <a:latin typeface="Byington" pitchFamily="2" charset="0"/>
              </a:rPr>
              <a:t>d. darkness=blindness; light=sight</a:t>
            </a:r>
          </a:p>
          <a:p>
            <a:endParaRPr lang="en-US" dirty="0">
              <a:latin typeface="Byington" pitchFamily="2"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52728"/>
          </a:xfrm>
        </p:spPr>
        <p:txBody>
          <a:bodyPr>
            <a:noAutofit/>
          </a:bodyPr>
          <a:lstStyle/>
          <a:p>
            <a:r>
              <a:rPr lang="en-US" sz="4800" dirty="0" smtClean="0"/>
              <a:t>It’s Never Just Heart Disease...</a:t>
            </a:r>
            <a:endParaRPr lang="en-US" sz="4800" dirty="0"/>
          </a:p>
        </p:txBody>
      </p:sp>
      <p:sp>
        <p:nvSpPr>
          <p:cNvPr id="3" name="Content Placeholder 2"/>
          <p:cNvSpPr>
            <a:spLocks noGrp="1"/>
          </p:cNvSpPr>
          <p:nvPr>
            <p:ph idx="1"/>
          </p:nvPr>
        </p:nvSpPr>
        <p:spPr>
          <a:xfrm>
            <a:off x="0" y="1775191"/>
            <a:ext cx="8686800" cy="4625609"/>
          </a:xfrm>
        </p:spPr>
        <p:txBody>
          <a:bodyPr>
            <a:normAutofit/>
          </a:bodyPr>
          <a:lstStyle/>
          <a:p>
            <a:r>
              <a:rPr lang="en-US" sz="3600" dirty="0" smtClean="0">
                <a:latin typeface="Byington" pitchFamily="2" charset="0"/>
              </a:rPr>
              <a:t>a. Heart disease=bad love, loneliness, cruelty, disloyalty, cowardice, lack of determination.</a:t>
            </a:r>
          </a:p>
          <a:p>
            <a:endParaRPr lang="en-US" sz="3600" dirty="0" smtClean="0">
              <a:latin typeface="Byington" pitchFamily="2" charset="0"/>
            </a:endParaRPr>
          </a:p>
          <a:p>
            <a:r>
              <a:rPr lang="en-US" sz="3600" dirty="0" smtClean="0">
                <a:latin typeface="Byington" pitchFamily="2" charset="0"/>
              </a:rPr>
              <a:t>b. Socially, something on a larger scale or something seriously amiss at the heart  of things (Heart of Darkness)</a:t>
            </a:r>
          </a:p>
          <a:p>
            <a:endParaRPr lang="en-US"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 </a:t>
            </a:r>
            <a:r>
              <a:rPr lang="en-US" sz="4800" dirty="0" smtClean="0"/>
              <a:t>…And Rarely Just Illness</a:t>
            </a:r>
            <a:endParaRPr lang="en-US" sz="4800" dirty="0"/>
          </a:p>
        </p:txBody>
      </p:sp>
      <p:sp>
        <p:nvSpPr>
          <p:cNvPr id="3" name="Content Placeholder 2"/>
          <p:cNvSpPr>
            <a:spLocks noGrp="1"/>
          </p:cNvSpPr>
          <p:nvPr>
            <p:ph idx="1"/>
          </p:nvPr>
        </p:nvSpPr>
        <p:spPr/>
        <p:txBody>
          <a:bodyPr>
            <a:normAutofit lnSpcReduction="10000"/>
          </a:bodyPr>
          <a:lstStyle/>
          <a:p>
            <a:r>
              <a:rPr lang="en-US" dirty="0" smtClean="0">
                <a:latin typeface="Byington" pitchFamily="2" charset="0"/>
              </a:rPr>
              <a:t>a. Not all illnesses are created equal. Tuberculosis occurs frequently; cholera</a:t>
            </a:r>
          </a:p>
          <a:p>
            <a:r>
              <a:rPr lang="en-US" dirty="0" smtClean="0">
                <a:latin typeface="Byington" pitchFamily="2" charset="0"/>
              </a:rPr>
              <a:t>does not because of the reasons below</a:t>
            </a:r>
          </a:p>
          <a:p>
            <a:endParaRPr lang="en-US" dirty="0" smtClean="0">
              <a:latin typeface="Byington" pitchFamily="2" charset="0"/>
            </a:endParaRPr>
          </a:p>
          <a:p>
            <a:r>
              <a:rPr lang="en-US" dirty="0" smtClean="0">
                <a:latin typeface="Byington" pitchFamily="2" charset="0"/>
              </a:rPr>
              <a:t>b. It should be picturesque</a:t>
            </a:r>
          </a:p>
          <a:p>
            <a:endParaRPr lang="en-US" dirty="0" smtClean="0">
              <a:latin typeface="Byington" pitchFamily="2" charset="0"/>
            </a:endParaRPr>
          </a:p>
          <a:p>
            <a:r>
              <a:rPr lang="en-US" dirty="0" smtClean="0">
                <a:latin typeface="Byington" pitchFamily="2" charset="0"/>
              </a:rPr>
              <a:t>c. It should be mysterious in origin</a:t>
            </a:r>
          </a:p>
          <a:p>
            <a:endParaRPr lang="en-US" dirty="0" smtClean="0">
              <a:latin typeface="Byington" pitchFamily="2" charset="0"/>
            </a:endParaRPr>
          </a:p>
          <a:p>
            <a:r>
              <a:rPr lang="en-US" dirty="0" smtClean="0">
                <a:latin typeface="Byington" pitchFamily="2" charset="0"/>
              </a:rPr>
              <a:t>d. It should have strong symbolic or metaphorical possibilities</a:t>
            </a:r>
          </a:p>
          <a:p>
            <a:endParaRPr lang="en-US" dirty="0">
              <a:latin typeface="Byington" pitchFamily="2"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371601"/>
            <a:ext cx="8991600" cy="5029200"/>
          </a:xfrm>
        </p:spPr>
        <p:txBody>
          <a:bodyPr>
            <a:noAutofit/>
          </a:bodyPr>
          <a:lstStyle/>
          <a:p>
            <a:r>
              <a:rPr lang="en-US" sz="2400" dirty="0" err="1" smtClean="0">
                <a:latin typeface="Byington" pitchFamily="2" charset="0"/>
              </a:rPr>
              <a:t>i</a:t>
            </a:r>
            <a:r>
              <a:rPr lang="en-US" sz="2400" dirty="0" smtClean="0">
                <a:latin typeface="Byington" pitchFamily="2" charset="0"/>
              </a:rPr>
              <a:t>. Tuberculosis—a wasting disease</a:t>
            </a:r>
          </a:p>
          <a:p>
            <a:pPr>
              <a:buNone/>
            </a:pPr>
            <a:endParaRPr lang="en-US" sz="2400" dirty="0" smtClean="0">
              <a:latin typeface="Byington" pitchFamily="2" charset="0"/>
            </a:endParaRPr>
          </a:p>
          <a:p>
            <a:r>
              <a:rPr lang="en-US" sz="2400" dirty="0" smtClean="0">
                <a:latin typeface="Byington" pitchFamily="2" charset="0"/>
              </a:rPr>
              <a:t>ii. Physical paralysis can mirror moral, social, spiritual, intellectual, political paralysis</a:t>
            </a:r>
          </a:p>
          <a:p>
            <a:endParaRPr lang="en-US" sz="2400" dirty="0" smtClean="0">
              <a:latin typeface="Byington" pitchFamily="2" charset="0"/>
            </a:endParaRPr>
          </a:p>
          <a:p>
            <a:r>
              <a:rPr lang="en-US" sz="2400" dirty="0" smtClean="0">
                <a:latin typeface="Byington" pitchFamily="2" charset="0"/>
              </a:rPr>
              <a:t>iii. Plague: divine wrath; the communal aspect and philosophical possibilities of suffering on a large scale; the isolation an despair created by wholesale destruction; the puniness of humanity in the face of an indifferent natural world</a:t>
            </a:r>
          </a:p>
          <a:p>
            <a:endParaRPr lang="en-US" sz="2400" dirty="0" smtClean="0">
              <a:latin typeface="Byington" pitchFamily="2" charset="0"/>
            </a:endParaRPr>
          </a:p>
          <a:p>
            <a:r>
              <a:rPr lang="en-US" sz="2400" dirty="0" smtClean="0">
                <a:latin typeface="Byington" pitchFamily="2" charset="0"/>
              </a:rPr>
              <a:t>iv. Malaria: means literally “bad air” with the attendant metaphorical possibilities.</a:t>
            </a:r>
          </a:p>
          <a:p>
            <a:endParaRPr lang="en-US" sz="2400" dirty="0" smtClean="0">
              <a:latin typeface="Byington" pitchFamily="2"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9144000" cy="5029199"/>
          </a:xfrm>
        </p:spPr>
        <p:txBody>
          <a:bodyPr>
            <a:normAutofit fontScale="92500" lnSpcReduction="20000"/>
          </a:bodyPr>
          <a:lstStyle/>
          <a:p>
            <a:r>
              <a:rPr lang="en-US" dirty="0" smtClean="0">
                <a:latin typeface="Byington" pitchFamily="2" charset="0"/>
              </a:rPr>
              <a:t>v. Venereal disease: reflects immorality OR innocence, when the innocent suffer because of another’s immorality; passed on to a spouse or baby, men’s exploitation of women</a:t>
            </a:r>
          </a:p>
          <a:p>
            <a:endParaRPr lang="en-US" dirty="0" smtClean="0">
              <a:latin typeface="Byington" pitchFamily="2" charset="0"/>
            </a:endParaRPr>
          </a:p>
          <a:p>
            <a:r>
              <a:rPr lang="en-US" dirty="0" smtClean="0">
                <a:latin typeface="Byington" pitchFamily="2" charset="0"/>
              </a:rPr>
              <a:t>vi. AIDS: the modern plague. Tendency to lie dormant for years, victims unknowing carriers of death, disproportionately hits young people,</a:t>
            </a:r>
          </a:p>
          <a:p>
            <a:r>
              <a:rPr lang="en-US" dirty="0" smtClean="0">
                <a:latin typeface="Byington" pitchFamily="2" charset="0"/>
              </a:rPr>
              <a:t>poor, etc. An opportunity to show courage and resilience and compassion (or lack of); political and religious angles</a:t>
            </a:r>
          </a:p>
          <a:p>
            <a:endParaRPr lang="en-US" dirty="0" smtClean="0">
              <a:latin typeface="Byington" pitchFamily="2" charset="0"/>
            </a:endParaRPr>
          </a:p>
          <a:p>
            <a:r>
              <a:rPr lang="en-US" dirty="0" smtClean="0">
                <a:latin typeface="Byington" pitchFamily="2" charset="0"/>
              </a:rPr>
              <a:t>vii. The generic fever that carries off a child</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Don’t Read with Your Eyes</a:t>
            </a:r>
            <a:r>
              <a:rPr lang="en-US" sz="4800" dirty="0" smtClean="0"/>
              <a:t>!</a:t>
            </a:r>
            <a:endParaRPr lang="en-US" sz="4800" dirty="0"/>
          </a:p>
        </p:txBody>
      </p:sp>
      <p:sp>
        <p:nvSpPr>
          <p:cNvPr id="3" name="Content Placeholder 2"/>
          <p:cNvSpPr>
            <a:spLocks noGrp="1"/>
          </p:cNvSpPr>
          <p:nvPr>
            <p:ph idx="1"/>
          </p:nvPr>
        </p:nvSpPr>
        <p:spPr>
          <a:xfrm>
            <a:off x="0" y="1600200"/>
            <a:ext cx="8686800" cy="4952999"/>
          </a:xfrm>
        </p:spPr>
        <p:txBody>
          <a:bodyPr>
            <a:normAutofit fontScale="92500" lnSpcReduction="20000"/>
          </a:bodyPr>
          <a:lstStyle/>
          <a:p>
            <a:r>
              <a:rPr lang="en-US" dirty="0" smtClean="0">
                <a:latin typeface="Byington" pitchFamily="2" charset="0"/>
              </a:rPr>
              <a:t>a. You must enter the reality of the book; don’t read from your own fixed position in 2008. Find a reading perspective that allows for sympathy with the  historical movement of the story, that understands the text as having been written against its own social, historical, cultural, and personal background.</a:t>
            </a:r>
          </a:p>
          <a:p>
            <a:endParaRPr lang="en-US" dirty="0" smtClean="0">
              <a:latin typeface="Byington" pitchFamily="2" charset="0"/>
            </a:endParaRPr>
          </a:p>
          <a:p>
            <a:r>
              <a:rPr lang="en-US" dirty="0" smtClean="0">
                <a:latin typeface="Byington" pitchFamily="2" charset="0"/>
              </a:rPr>
              <a:t>b. We don’t have to accept the values of another culture to sympathetically step into a story and recognize the universal qualities present there.</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5300" dirty="0" smtClean="0"/>
              <a:t>Is He Serious? And Other Ironies</a:t>
            </a:r>
            <a:br>
              <a:rPr lang="en-US" sz="5300" dirty="0" smtClean="0"/>
            </a:br>
            <a:endParaRPr lang="en-US" sz="5300" dirty="0"/>
          </a:p>
        </p:txBody>
      </p:sp>
      <p:sp>
        <p:nvSpPr>
          <p:cNvPr id="3" name="Content Placeholder 2"/>
          <p:cNvSpPr>
            <a:spLocks noGrp="1"/>
          </p:cNvSpPr>
          <p:nvPr>
            <p:ph idx="1"/>
          </p:nvPr>
        </p:nvSpPr>
        <p:spPr>
          <a:xfrm>
            <a:off x="152400" y="1775191"/>
            <a:ext cx="8839200" cy="4854209"/>
          </a:xfrm>
        </p:spPr>
        <p:txBody>
          <a:bodyPr>
            <a:normAutofit fontScale="92500" lnSpcReduction="10000"/>
          </a:bodyPr>
          <a:lstStyle/>
          <a:p>
            <a:r>
              <a:rPr lang="en-US" dirty="0" smtClean="0">
                <a:latin typeface="Byington" pitchFamily="2" charset="0"/>
              </a:rPr>
              <a:t>a. Irony trumps everything. Look for it.</a:t>
            </a:r>
          </a:p>
          <a:p>
            <a:endParaRPr lang="en-US" dirty="0" smtClean="0">
              <a:latin typeface="Byington" pitchFamily="2" charset="0"/>
            </a:endParaRPr>
          </a:p>
          <a:p>
            <a:r>
              <a:rPr lang="en-US" dirty="0" smtClean="0">
                <a:latin typeface="Byington" pitchFamily="2" charset="0"/>
              </a:rPr>
              <a:t>b. Example</a:t>
            </a:r>
            <a:r>
              <a:rPr lang="en-US" i="1" dirty="0" smtClean="0">
                <a:latin typeface="Byington" pitchFamily="2" charset="0"/>
              </a:rPr>
              <a:t>: Waiting for </a:t>
            </a:r>
            <a:r>
              <a:rPr lang="en-US" i="1" dirty="0" err="1" smtClean="0">
                <a:latin typeface="Byington" pitchFamily="2" charset="0"/>
              </a:rPr>
              <a:t>Godot</a:t>
            </a:r>
            <a:r>
              <a:rPr lang="en-US" dirty="0" smtClean="0">
                <a:latin typeface="Byington" pitchFamily="2" charset="0"/>
              </a:rPr>
              <a:t>—journeys, quests, self-knowledge turned on its head. Two men by the side of a road they never take and which never brings anything interesting their way.</a:t>
            </a:r>
          </a:p>
          <a:p>
            <a:endParaRPr lang="en-US" dirty="0" smtClean="0">
              <a:latin typeface="Byington" pitchFamily="2" charset="0"/>
            </a:endParaRPr>
          </a:p>
          <a:p>
            <a:r>
              <a:rPr lang="en-US" i="1" dirty="0" smtClean="0">
                <a:latin typeface="Byington" pitchFamily="2" charset="0"/>
              </a:rPr>
              <a:t>c. </a:t>
            </a:r>
            <a:r>
              <a:rPr lang="en-US" dirty="0" smtClean="0">
                <a:latin typeface="Byington" pitchFamily="2" charset="0"/>
              </a:rPr>
              <a:t>Irony doesn’t work for everyone. Difficult to warm to, hard for some to recognize which causes all sorts of problems. </a:t>
            </a:r>
            <a:r>
              <a:rPr lang="en-US" i="1" dirty="0" smtClean="0">
                <a:latin typeface="Byington" pitchFamily="2" charset="0"/>
              </a:rPr>
              <a:t>Satanic Verses </a:t>
            </a:r>
            <a:endParaRPr lang="en-US" dirty="0" smtClean="0">
              <a:latin typeface="Byington" pitchFamily="2"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t>
            </a:r>
            <a:br>
              <a:rPr lang="en-US" dirty="0" smtClean="0"/>
            </a:br>
            <a:r>
              <a:rPr lang="en-US" sz="5300" dirty="0" smtClean="0"/>
              <a:t>Nice to Eat You: Acts of Vampires</a:t>
            </a:r>
            <a:br>
              <a:rPr lang="en-US" sz="5300" dirty="0" smtClean="0"/>
            </a:br>
            <a:endParaRPr lang="en-US" sz="5300" dirty="0"/>
          </a:p>
        </p:txBody>
      </p:sp>
      <p:sp>
        <p:nvSpPr>
          <p:cNvPr id="3" name="Content Placeholder 2"/>
          <p:cNvSpPr>
            <a:spLocks noGrp="1"/>
          </p:cNvSpPr>
          <p:nvPr>
            <p:ph idx="1"/>
          </p:nvPr>
        </p:nvSpPr>
        <p:spPr>
          <a:xfrm>
            <a:off x="0" y="1828800"/>
            <a:ext cx="9144000" cy="4876800"/>
          </a:xfrm>
        </p:spPr>
        <p:txBody>
          <a:bodyPr>
            <a:normAutofit fontScale="92500" lnSpcReduction="20000"/>
          </a:bodyPr>
          <a:lstStyle/>
          <a:p>
            <a:r>
              <a:rPr lang="en-US" dirty="0" smtClean="0">
                <a:latin typeface="Byington" pitchFamily="2" charset="0"/>
              </a:rPr>
              <a:t>a. </a:t>
            </a:r>
            <a:r>
              <a:rPr lang="en-US" dirty="0" smtClean="0">
                <a:solidFill>
                  <a:srgbClr val="C00000"/>
                </a:solidFill>
                <a:latin typeface="Byington" pitchFamily="2" charset="0"/>
              </a:rPr>
              <a:t>Literal Vampirism</a:t>
            </a:r>
            <a:r>
              <a:rPr lang="en-US" dirty="0" smtClean="0">
                <a:latin typeface="Byington" pitchFamily="2" charset="0"/>
              </a:rPr>
              <a:t>: Nasty old man, attractive but evil, violates a young woman, leaves his mark, takes her innocence</a:t>
            </a:r>
          </a:p>
          <a:p>
            <a:endParaRPr lang="en-US" dirty="0" smtClean="0">
              <a:latin typeface="Byington" pitchFamily="2" charset="0"/>
            </a:endParaRPr>
          </a:p>
          <a:p>
            <a:r>
              <a:rPr lang="en-US" dirty="0" smtClean="0">
                <a:latin typeface="Byington" pitchFamily="2" charset="0"/>
              </a:rPr>
              <a:t>b. </a:t>
            </a:r>
            <a:r>
              <a:rPr lang="en-US" dirty="0" smtClean="0">
                <a:solidFill>
                  <a:srgbClr val="C00000"/>
                </a:solidFill>
                <a:latin typeface="Byington" pitchFamily="2" charset="0"/>
              </a:rPr>
              <a:t>Sexual implications</a:t>
            </a:r>
            <a:r>
              <a:rPr lang="en-US" dirty="0" smtClean="0">
                <a:latin typeface="Byington" pitchFamily="2" charset="0"/>
              </a:rPr>
              <a:t>—a trait of 19th century literature to address sex indirectly</a:t>
            </a:r>
          </a:p>
          <a:p>
            <a:endParaRPr lang="en-US" dirty="0" smtClean="0">
              <a:latin typeface="Byington" pitchFamily="2" charset="0"/>
            </a:endParaRPr>
          </a:p>
          <a:p>
            <a:r>
              <a:rPr lang="en-US" dirty="0" smtClean="0">
                <a:latin typeface="Byington" pitchFamily="2" charset="0"/>
              </a:rPr>
              <a:t>c. </a:t>
            </a:r>
            <a:r>
              <a:rPr lang="en-US" dirty="0" smtClean="0">
                <a:solidFill>
                  <a:srgbClr val="C00000"/>
                </a:solidFill>
                <a:latin typeface="Byington" pitchFamily="2" charset="0"/>
              </a:rPr>
              <a:t>Symbolic Vampirism</a:t>
            </a:r>
            <a:r>
              <a:rPr lang="en-US" dirty="0" smtClean="0">
                <a:latin typeface="Byington" pitchFamily="2" charset="0"/>
              </a:rPr>
              <a:t>: selfishness, exploitation, refusal to respect the autonomy of other people, using people to get what we want, placing our</a:t>
            </a:r>
          </a:p>
          <a:p>
            <a:r>
              <a:rPr lang="en-US" dirty="0" smtClean="0">
                <a:latin typeface="Byington" pitchFamily="2" charset="0"/>
              </a:rPr>
              <a:t>desires, particularly ugly ones, above the needs of another.</a:t>
            </a:r>
          </a:p>
          <a:p>
            <a:endParaRPr lang="en-US"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t>Now, Where Have I Seen Her Before?</a:t>
            </a:r>
            <a:endParaRPr lang="en-US" sz="4800" dirty="0"/>
          </a:p>
        </p:txBody>
      </p:sp>
      <p:sp>
        <p:nvSpPr>
          <p:cNvPr id="3" name="Content Placeholder 2"/>
          <p:cNvSpPr>
            <a:spLocks noGrp="1"/>
          </p:cNvSpPr>
          <p:nvPr>
            <p:ph idx="1"/>
          </p:nvPr>
        </p:nvSpPr>
        <p:spPr>
          <a:xfrm>
            <a:off x="0" y="1524001"/>
            <a:ext cx="8915400" cy="4876800"/>
          </a:xfrm>
        </p:spPr>
        <p:txBody>
          <a:bodyPr>
            <a:noAutofit/>
          </a:bodyPr>
          <a:lstStyle/>
          <a:p>
            <a:r>
              <a:rPr lang="en-US" sz="2400" dirty="0" smtClean="0">
                <a:latin typeface="Byington" pitchFamily="2" charset="0"/>
              </a:rPr>
              <a:t>a. There is no such thing as a wholly original work of literature—stories grow out of other stories, poems out of other poems.</a:t>
            </a:r>
          </a:p>
          <a:p>
            <a:r>
              <a:rPr lang="en-US" sz="2400" dirty="0" smtClean="0">
                <a:latin typeface="Byington" pitchFamily="2" charset="0"/>
              </a:rPr>
              <a:t>b. There is only one story—of humanity and human nature, endlessly repeated</a:t>
            </a:r>
          </a:p>
          <a:p>
            <a:r>
              <a:rPr lang="en-US" sz="2400" dirty="0" smtClean="0">
                <a:latin typeface="Byington" pitchFamily="2" charset="0"/>
              </a:rPr>
              <a:t>c. “</a:t>
            </a:r>
            <a:r>
              <a:rPr lang="en-US" sz="2400" dirty="0" err="1" smtClean="0">
                <a:latin typeface="Byington" pitchFamily="2" charset="0"/>
              </a:rPr>
              <a:t>Intertexuality</a:t>
            </a:r>
            <a:r>
              <a:rPr lang="en-US" sz="2400" dirty="0" smtClean="0">
                <a:latin typeface="Byington" pitchFamily="2" charset="0"/>
              </a:rPr>
              <a:t>”—recognizing the connections between one story and another deepens our appreciation and experience, brings multiple layers of meaning to the text, which we may not be conscious of. The more consciously aware we are, the more alive the text becomes to us.</a:t>
            </a:r>
          </a:p>
          <a:p>
            <a:r>
              <a:rPr lang="en-US" sz="2400" dirty="0" smtClean="0">
                <a:latin typeface="Byington" pitchFamily="2" charset="0"/>
              </a:rPr>
              <a:t>d. If you don’t recognize the correspondences, it’s ok. If a story is no good, being based on Hamlet won’t save it.</a:t>
            </a:r>
          </a:p>
          <a:p>
            <a:endParaRPr lang="en-US" sz="24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t>When in Doubt, It’s from Shakespeare</a:t>
            </a:r>
            <a:endParaRPr lang="en-US" sz="4800" dirty="0"/>
          </a:p>
        </p:txBody>
      </p:sp>
      <p:sp>
        <p:nvSpPr>
          <p:cNvPr id="3" name="Content Placeholder 2"/>
          <p:cNvSpPr>
            <a:spLocks noGrp="1"/>
          </p:cNvSpPr>
          <p:nvPr>
            <p:ph idx="1"/>
          </p:nvPr>
        </p:nvSpPr>
        <p:spPr>
          <a:xfrm>
            <a:off x="0" y="1676401"/>
            <a:ext cx="8686800" cy="4724400"/>
          </a:xfrm>
        </p:spPr>
        <p:txBody>
          <a:bodyPr>
            <a:normAutofit fontScale="40000" lnSpcReduction="20000"/>
          </a:bodyPr>
          <a:lstStyle/>
          <a:p>
            <a:r>
              <a:rPr lang="en-US" sz="5800" dirty="0" smtClean="0">
                <a:latin typeface="Byington" pitchFamily="2" charset="0"/>
              </a:rPr>
              <a:t>Writers use what is common in a culture as a kind of shorthand. Shakespeare is pervasive, so he is frequently echoed.</a:t>
            </a:r>
          </a:p>
          <a:p>
            <a:endParaRPr lang="en-US" sz="5800" dirty="0" smtClean="0">
              <a:latin typeface="Byington" pitchFamily="2" charset="0"/>
            </a:endParaRPr>
          </a:p>
          <a:p>
            <a:r>
              <a:rPr lang="en-US" sz="5800" dirty="0" smtClean="0">
                <a:latin typeface="Byington" pitchFamily="2" charset="0"/>
              </a:rPr>
              <a:t>b. See plays as a pattern, either in plot or theme or both. Examples:</a:t>
            </a:r>
          </a:p>
          <a:p>
            <a:endParaRPr lang="en-US" sz="5800" dirty="0" smtClean="0">
              <a:latin typeface="Byington" pitchFamily="2" charset="0"/>
            </a:endParaRPr>
          </a:p>
          <a:p>
            <a:pPr lvl="1"/>
            <a:r>
              <a:rPr lang="en-US" sz="5800" dirty="0" err="1" smtClean="0">
                <a:solidFill>
                  <a:srgbClr val="C00000"/>
                </a:solidFill>
                <a:latin typeface="Byington" pitchFamily="2" charset="0"/>
              </a:rPr>
              <a:t>i</a:t>
            </a:r>
            <a:r>
              <a:rPr lang="en-US" sz="5800" dirty="0" smtClean="0">
                <a:solidFill>
                  <a:srgbClr val="C00000"/>
                </a:solidFill>
                <a:latin typeface="Byington" pitchFamily="2" charset="0"/>
              </a:rPr>
              <a:t>. </a:t>
            </a:r>
            <a:r>
              <a:rPr lang="en-US" sz="5800" i="1" dirty="0" smtClean="0">
                <a:solidFill>
                  <a:srgbClr val="C00000"/>
                </a:solidFill>
                <a:latin typeface="Byington" pitchFamily="2" charset="0"/>
              </a:rPr>
              <a:t>Hamlet:</a:t>
            </a:r>
            <a:r>
              <a:rPr lang="en-US" sz="5800" dirty="0" smtClean="0">
                <a:solidFill>
                  <a:srgbClr val="C00000"/>
                </a:solidFill>
                <a:latin typeface="Byington" pitchFamily="2" charset="0"/>
              </a:rPr>
              <a:t> heroic character, revenge, indecision, melancholy nature</a:t>
            </a:r>
          </a:p>
          <a:p>
            <a:pPr lvl="1"/>
            <a:r>
              <a:rPr lang="en-US" sz="5800" dirty="0" smtClean="0">
                <a:solidFill>
                  <a:srgbClr val="002060"/>
                </a:solidFill>
                <a:latin typeface="Byington" pitchFamily="2" charset="0"/>
              </a:rPr>
              <a:t>ii. </a:t>
            </a:r>
            <a:r>
              <a:rPr lang="en-US" sz="5800" i="1" dirty="0" smtClean="0">
                <a:solidFill>
                  <a:srgbClr val="002060"/>
                </a:solidFill>
                <a:latin typeface="Byington" pitchFamily="2" charset="0"/>
              </a:rPr>
              <a:t>Henry IV</a:t>
            </a:r>
            <a:r>
              <a:rPr lang="en-US" sz="5800" dirty="0" smtClean="0">
                <a:solidFill>
                  <a:srgbClr val="002060"/>
                </a:solidFill>
                <a:latin typeface="Byington" pitchFamily="2" charset="0"/>
              </a:rPr>
              <a:t>—a young man who must grow up to become king, take on  his responsibilities</a:t>
            </a:r>
          </a:p>
          <a:p>
            <a:pPr lvl="1"/>
            <a:r>
              <a:rPr lang="en-US" sz="5800" dirty="0" smtClean="0">
                <a:solidFill>
                  <a:srgbClr val="C00000"/>
                </a:solidFill>
                <a:latin typeface="Byington" pitchFamily="2" charset="0"/>
              </a:rPr>
              <a:t>iii. </a:t>
            </a:r>
            <a:r>
              <a:rPr lang="en-US" sz="5800" i="1" dirty="0" smtClean="0">
                <a:solidFill>
                  <a:srgbClr val="C00000"/>
                </a:solidFill>
                <a:latin typeface="Byington" pitchFamily="2" charset="0"/>
              </a:rPr>
              <a:t>Othello</a:t>
            </a:r>
            <a:r>
              <a:rPr lang="en-US" sz="5800" dirty="0" smtClean="0">
                <a:solidFill>
                  <a:srgbClr val="C00000"/>
                </a:solidFill>
                <a:latin typeface="Byington" pitchFamily="2" charset="0"/>
              </a:rPr>
              <a:t>—jealousy</a:t>
            </a:r>
          </a:p>
          <a:p>
            <a:pPr lvl="1"/>
            <a:r>
              <a:rPr lang="en-US" sz="5800" dirty="0" smtClean="0">
                <a:solidFill>
                  <a:srgbClr val="002060"/>
                </a:solidFill>
                <a:latin typeface="Byington" pitchFamily="2" charset="0"/>
              </a:rPr>
              <a:t>iv. </a:t>
            </a:r>
            <a:r>
              <a:rPr lang="en-US" sz="5800" i="1" dirty="0" smtClean="0">
                <a:solidFill>
                  <a:srgbClr val="002060"/>
                </a:solidFill>
                <a:latin typeface="Byington" pitchFamily="2" charset="0"/>
              </a:rPr>
              <a:t>Merchant of Venice</a:t>
            </a:r>
            <a:r>
              <a:rPr lang="en-US" sz="5800" dirty="0" smtClean="0">
                <a:solidFill>
                  <a:srgbClr val="002060"/>
                </a:solidFill>
                <a:latin typeface="Byington" pitchFamily="2" charset="0"/>
              </a:rPr>
              <a:t>—justice vs. mercy</a:t>
            </a:r>
          </a:p>
          <a:p>
            <a:pPr lvl="1"/>
            <a:r>
              <a:rPr lang="en-US" sz="5800" dirty="0" smtClean="0">
                <a:solidFill>
                  <a:srgbClr val="C00000"/>
                </a:solidFill>
                <a:latin typeface="Byington" pitchFamily="2" charset="0"/>
              </a:rPr>
              <a:t>v. </a:t>
            </a:r>
            <a:r>
              <a:rPr lang="en-US" sz="5800" i="1" dirty="0" smtClean="0">
                <a:solidFill>
                  <a:srgbClr val="C00000"/>
                </a:solidFill>
                <a:latin typeface="Byington" pitchFamily="2" charset="0"/>
              </a:rPr>
              <a:t>King Lear</a:t>
            </a:r>
            <a:r>
              <a:rPr lang="en-US" sz="5800" dirty="0" smtClean="0">
                <a:solidFill>
                  <a:srgbClr val="C00000"/>
                </a:solidFill>
                <a:latin typeface="Byington" pitchFamily="2" charset="0"/>
              </a:rPr>
              <a:t>—aging parent, greedy children, a wise fool</a:t>
            </a:r>
          </a:p>
          <a:p>
            <a:endParaRPr lang="en-US" sz="5800" dirty="0">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dirty="0" smtClean="0"/>
              <a:t/>
            </a:r>
            <a:br>
              <a:rPr lang="en-US" dirty="0" smtClean="0"/>
            </a:br>
            <a:r>
              <a:rPr lang="en-US" sz="5300" dirty="0" smtClean="0"/>
              <a:t>…Or the Bible</a:t>
            </a:r>
            <a:br>
              <a:rPr lang="en-US" sz="5300" dirty="0" smtClean="0"/>
            </a:br>
            <a:endParaRPr lang="en-US" sz="5300" dirty="0"/>
          </a:p>
        </p:txBody>
      </p:sp>
      <p:sp>
        <p:nvSpPr>
          <p:cNvPr id="3" name="Content Placeholder 2"/>
          <p:cNvSpPr>
            <a:spLocks noGrp="1"/>
          </p:cNvSpPr>
          <p:nvPr>
            <p:ph idx="1"/>
          </p:nvPr>
        </p:nvSpPr>
        <p:spPr>
          <a:xfrm>
            <a:off x="0" y="1524001"/>
            <a:ext cx="8991600" cy="5334000"/>
          </a:xfrm>
        </p:spPr>
        <p:txBody>
          <a:bodyPr>
            <a:normAutofit fontScale="70000" lnSpcReduction="20000"/>
          </a:bodyPr>
          <a:lstStyle/>
          <a:p>
            <a:pPr>
              <a:buNone/>
            </a:pPr>
            <a:r>
              <a:rPr lang="en-US" dirty="0" smtClean="0"/>
              <a:t>a</a:t>
            </a:r>
            <a:r>
              <a:rPr lang="en-US" dirty="0" smtClean="0">
                <a:latin typeface="Byington" pitchFamily="2" charset="0"/>
              </a:rPr>
              <a:t>. Before the mid 20th century, writers could count on people being very familiar with Biblical stories, a common touchstone a writer can tap.</a:t>
            </a:r>
          </a:p>
          <a:p>
            <a:pPr>
              <a:buNone/>
            </a:pPr>
            <a:endParaRPr lang="en-US" dirty="0" smtClean="0">
              <a:latin typeface="Byington" pitchFamily="2" charset="0"/>
            </a:endParaRPr>
          </a:p>
          <a:p>
            <a:r>
              <a:rPr lang="en-US" dirty="0" smtClean="0">
                <a:latin typeface="Byington" pitchFamily="2" charset="0"/>
              </a:rPr>
              <a:t>b. Common Biblical stories with symbolic implications:</a:t>
            </a:r>
          </a:p>
          <a:p>
            <a:pPr lvl="1">
              <a:buNone/>
            </a:pPr>
            <a:r>
              <a:rPr lang="en-US" sz="3400" u="sng" dirty="0" smtClean="0">
                <a:solidFill>
                  <a:srgbClr val="C00000"/>
                </a:solidFill>
                <a:latin typeface="Byington" pitchFamily="2" charset="0"/>
              </a:rPr>
              <a:t>Garden of Eden</a:t>
            </a:r>
            <a:r>
              <a:rPr lang="en-US" sz="3400" dirty="0" smtClean="0">
                <a:solidFill>
                  <a:srgbClr val="C00000"/>
                </a:solidFill>
                <a:latin typeface="Byington" pitchFamily="2" charset="0"/>
              </a:rPr>
              <a:t>: women tempting men and causing their fall, the apple as symbolic of an object of temptation, a serpent who tempts men to do evil, and a fall from innocence</a:t>
            </a:r>
          </a:p>
          <a:p>
            <a:pPr lvl="1">
              <a:buNone/>
            </a:pPr>
            <a:endParaRPr lang="en-US" sz="3400" dirty="0" smtClean="0">
              <a:solidFill>
                <a:srgbClr val="C00000"/>
              </a:solidFill>
              <a:latin typeface="Byington" pitchFamily="2" charset="0"/>
            </a:endParaRPr>
          </a:p>
          <a:p>
            <a:pPr>
              <a:buNone/>
            </a:pPr>
            <a:r>
              <a:rPr lang="en-US" dirty="0" smtClean="0">
                <a:solidFill>
                  <a:srgbClr val="7030A0"/>
                </a:solidFill>
                <a:latin typeface="Byington" pitchFamily="2" charset="0"/>
              </a:rPr>
              <a:t>	</a:t>
            </a:r>
            <a:r>
              <a:rPr lang="en-US" u="sng" dirty="0" smtClean="0">
                <a:solidFill>
                  <a:srgbClr val="7030A0"/>
                </a:solidFill>
                <a:latin typeface="Byington" pitchFamily="2" charset="0"/>
              </a:rPr>
              <a:t>David and Goliath</a:t>
            </a:r>
            <a:r>
              <a:rPr lang="en-US" dirty="0" smtClean="0">
                <a:solidFill>
                  <a:srgbClr val="7030A0"/>
                </a:solidFill>
                <a:latin typeface="Byington" pitchFamily="2" charset="0"/>
              </a:rPr>
              <a:t>—overcoming overwhelming odds</a:t>
            </a:r>
          </a:p>
          <a:p>
            <a:pPr>
              <a:buNone/>
            </a:pPr>
            <a:endParaRPr lang="en-US" dirty="0" smtClean="0">
              <a:solidFill>
                <a:srgbClr val="7030A0"/>
              </a:solidFill>
              <a:latin typeface="Byington" pitchFamily="2" charset="0"/>
            </a:endParaRPr>
          </a:p>
          <a:p>
            <a:r>
              <a:rPr lang="en-US" u="sng" dirty="0" smtClean="0">
                <a:solidFill>
                  <a:srgbClr val="C00000"/>
                </a:solidFill>
                <a:latin typeface="Byington" pitchFamily="2" charset="0"/>
              </a:rPr>
              <a:t>Jonah and the Whale</a:t>
            </a:r>
            <a:r>
              <a:rPr lang="en-US" dirty="0" smtClean="0">
                <a:solidFill>
                  <a:srgbClr val="C00000"/>
                </a:solidFill>
                <a:latin typeface="Byington" pitchFamily="2" charset="0"/>
              </a:rPr>
              <a:t>—refusing to face a task and being “eaten” or overwhelmed by it anyway.</a:t>
            </a:r>
          </a:p>
          <a:p>
            <a:endParaRPr lang="en-US" dirty="0" smtClean="0">
              <a:solidFill>
                <a:srgbClr val="C00000"/>
              </a:solidFill>
              <a:latin typeface="Byington" pitchFamily="2" charset="0"/>
            </a:endParaRPr>
          </a:p>
          <a:p>
            <a:r>
              <a:rPr lang="en-US" u="sng" dirty="0" smtClean="0">
                <a:solidFill>
                  <a:srgbClr val="7030A0"/>
                </a:solidFill>
                <a:latin typeface="Byington" pitchFamily="2" charset="0"/>
              </a:rPr>
              <a:t>Job</a:t>
            </a:r>
            <a:r>
              <a:rPr lang="en-US" dirty="0" smtClean="0">
                <a:solidFill>
                  <a:srgbClr val="7030A0"/>
                </a:solidFill>
                <a:latin typeface="Byington" pitchFamily="2" charset="0"/>
              </a:rPr>
              <a:t>: facing disasters not of the character’s making and not the character’s fault, suffers as a result, but remains steadfast.</a:t>
            </a:r>
          </a:p>
          <a:p>
            <a:endParaRPr lang="en-US" dirty="0">
              <a:solidFill>
                <a:srgbClr val="7030A0"/>
              </a:solidFill>
              <a:latin typeface="Byingt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8686800" cy="5181599"/>
          </a:xfrm>
        </p:spPr>
        <p:txBody>
          <a:bodyPr>
            <a:normAutofit/>
          </a:bodyPr>
          <a:lstStyle/>
          <a:p>
            <a:pPr>
              <a:buNone/>
            </a:pPr>
            <a:r>
              <a:rPr lang="en-US" u="sng" dirty="0" smtClean="0">
                <a:solidFill>
                  <a:srgbClr val="7030A0"/>
                </a:solidFill>
                <a:latin typeface="Byington" pitchFamily="2" charset="0"/>
              </a:rPr>
              <a:t>The Flood</a:t>
            </a:r>
            <a:r>
              <a:rPr lang="en-US" dirty="0" smtClean="0">
                <a:solidFill>
                  <a:srgbClr val="7030A0"/>
                </a:solidFill>
                <a:latin typeface="Byington" pitchFamily="2" charset="0"/>
              </a:rPr>
              <a:t>: rain as a form of destruction; rainbow as a promise </a:t>
            </a:r>
            <a:r>
              <a:rPr lang="en-US" dirty="0" err="1" smtClean="0">
                <a:solidFill>
                  <a:srgbClr val="7030A0"/>
                </a:solidFill>
                <a:latin typeface="Byington" pitchFamily="2" charset="0"/>
              </a:rPr>
              <a:t>ofrestoration</a:t>
            </a:r>
            <a:endParaRPr lang="en-US" dirty="0" smtClean="0">
              <a:solidFill>
                <a:srgbClr val="7030A0"/>
              </a:solidFill>
              <a:latin typeface="Byington" pitchFamily="2" charset="0"/>
            </a:endParaRPr>
          </a:p>
          <a:p>
            <a:pPr>
              <a:buNone/>
            </a:pPr>
            <a:r>
              <a:rPr lang="en-US" u="sng" dirty="0" smtClean="0">
                <a:solidFill>
                  <a:srgbClr val="C00000"/>
                </a:solidFill>
                <a:latin typeface="Byington" pitchFamily="2" charset="0"/>
              </a:rPr>
              <a:t>Christ figures (a later chapter</a:t>
            </a:r>
            <a:r>
              <a:rPr lang="en-US" dirty="0" smtClean="0">
                <a:solidFill>
                  <a:srgbClr val="C00000"/>
                </a:solidFill>
                <a:latin typeface="Byington" pitchFamily="2" charset="0"/>
              </a:rPr>
              <a:t>): in 20th century, often used ironically</a:t>
            </a:r>
          </a:p>
          <a:p>
            <a:pPr>
              <a:buNone/>
            </a:pPr>
            <a:r>
              <a:rPr lang="en-US" u="sng" dirty="0" smtClean="0">
                <a:solidFill>
                  <a:srgbClr val="7030A0"/>
                </a:solidFill>
                <a:latin typeface="Byington" pitchFamily="2" charset="0"/>
              </a:rPr>
              <a:t>The Apocalypse</a:t>
            </a:r>
            <a:r>
              <a:rPr lang="en-US" dirty="0" smtClean="0">
                <a:solidFill>
                  <a:srgbClr val="7030A0"/>
                </a:solidFill>
                <a:latin typeface="Byington" pitchFamily="2" charset="0"/>
              </a:rPr>
              <a:t>—Four Horseman of the Apocalypse usher in the end</a:t>
            </a:r>
          </a:p>
          <a:p>
            <a:r>
              <a:rPr lang="en-US" dirty="0" smtClean="0">
                <a:solidFill>
                  <a:srgbClr val="7030A0"/>
                </a:solidFill>
                <a:latin typeface="Byington" pitchFamily="2" charset="0"/>
              </a:rPr>
              <a:t>of the world.</a:t>
            </a:r>
          </a:p>
          <a:p>
            <a:pPr>
              <a:buNone/>
            </a:pPr>
            <a:r>
              <a:rPr lang="en-US" dirty="0" smtClean="0">
                <a:latin typeface="Byington" pitchFamily="2" charset="0"/>
              </a:rPr>
              <a:t>Biblical names often draw a connection between literary character and Biblical character.</a:t>
            </a:r>
          </a:p>
          <a:p>
            <a:endParaRPr lang="en-US" dirty="0">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5300" dirty="0" err="1" smtClean="0"/>
              <a:t>Hanseldee</a:t>
            </a:r>
            <a:r>
              <a:rPr lang="en-US" sz="5300" dirty="0" smtClean="0"/>
              <a:t> and </a:t>
            </a:r>
            <a:r>
              <a:rPr lang="en-US" sz="5300" dirty="0" err="1" smtClean="0"/>
              <a:t>Greteldum</a:t>
            </a:r>
            <a:r>
              <a:rPr lang="en-US" sz="5300" dirty="0" smtClean="0"/>
              <a:t>--using fairy tales and kid lit</a:t>
            </a:r>
            <a:br>
              <a:rPr lang="en-US" sz="5300" dirty="0" smtClean="0"/>
            </a:br>
            <a:endParaRPr lang="en-US" sz="5300" dirty="0"/>
          </a:p>
        </p:txBody>
      </p:sp>
      <p:sp>
        <p:nvSpPr>
          <p:cNvPr id="3" name="Content Placeholder 2"/>
          <p:cNvSpPr>
            <a:spLocks noGrp="1"/>
          </p:cNvSpPr>
          <p:nvPr>
            <p:ph idx="1"/>
          </p:nvPr>
        </p:nvSpPr>
        <p:spPr>
          <a:xfrm>
            <a:off x="0" y="1524001"/>
            <a:ext cx="9144000" cy="5334000"/>
          </a:xfrm>
        </p:spPr>
        <p:txBody>
          <a:bodyPr>
            <a:normAutofit fontScale="70000" lnSpcReduction="20000"/>
          </a:bodyPr>
          <a:lstStyle/>
          <a:p>
            <a:r>
              <a:rPr lang="en-US" sz="3600" dirty="0" smtClean="0">
                <a:latin typeface="Byington" pitchFamily="2" charset="0"/>
              </a:rPr>
              <a:t>a. </a:t>
            </a:r>
            <a:r>
              <a:rPr lang="en-US" sz="3600" u="sng" dirty="0" smtClean="0">
                <a:latin typeface="Byington" pitchFamily="2" charset="0"/>
              </a:rPr>
              <a:t>Hansel and Gretel</a:t>
            </a:r>
            <a:r>
              <a:rPr lang="en-US" sz="3600" dirty="0" smtClean="0">
                <a:latin typeface="Byington" pitchFamily="2" charset="0"/>
              </a:rPr>
              <a:t>: lost children trying to find their way home</a:t>
            </a:r>
          </a:p>
          <a:p>
            <a:endParaRPr lang="en-US" sz="3600" dirty="0" smtClean="0">
              <a:latin typeface="Byington" pitchFamily="2" charset="0"/>
            </a:endParaRPr>
          </a:p>
          <a:p>
            <a:r>
              <a:rPr lang="en-US" sz="3600" dirty="0" smtClean="0">
                <a:latin typeface="Byington" pitchFamily="2" charset="0"/>
              </a:rPr>
              <a:t>b. </a:t>
            </a:r>
            <a:r>
              <a:rPr lang="en-US" sz="3600" u="sng" dirty="0" smtClean="0">
                <a:latin typeface="Byington" pitchFamily="2" charset="0"/>
              </a:rPr>
              <a:t>Peter Pan</a:t>
            </a:r>
            <a:r>
              <a:rPr lang="en-US" sz="3600" dirty="0" smtClean="0">
                <a:latin typeface="Byington" pitchFamily="2" charset="0"/>
              </a:rPr>
              <a:t>: refusing to grow up, lost boys, a girl-nurturer/</a:t>
            </a:r>
          </a:p>
          <a:p>
            <a:endParaRPr lang="en-US" sz="3600" dirty="0" smtClean="0">
              <a:latin typeface="Byington" pitchFamily="2" charset="0"/>
            </a:endParaRPr>
          </a:p>
          <a:p>
            <a:r>
              <a:rPr lang="en-US" sz="3600" dirty="0" smtClean="0">
                <a:latin typeface="Byington" pitchFamily="2" charset="0"/>
              </a:rPr>
              <a:t>c. </a:t>
            </a:r>
            <a:r>
              <a:rPr lang="en-US" sz="3600" u="sng" dirty="0" smtClean="0">
                <a:latin typeface="Byington" pitchFamily="2" charset="0"/>
              </a:rPr>
              <a:t>Little Red Riding Hood</a:t>
            </a:r>
            <a:r>
              <a:rPr lang="en-US" sz="3600" dirty="0" smtClean="0">
                <a:latin typeface="Byington" pitchFamily="2" charset="0"/>
              </a:rPr>
              <a:t>: See Vampires</a:t>
            </a:r>
          </a:p>
          <a:p>
            <a:endParaRPr lang="en-US" sz="3600" dirty="0" smtClean="0">
              <a:latin typeface="Byington" pitchFamily="2" charset="0"/>
            </a:endParaRPr>
          </a:p>
          <a:p>
            <a:r>
              <a:rPr lang="en-US" sz="3600" dirty="0" smtClean="0">
                <a:latin typeface="Byington" pitchFamily="2" charset="0"/>
              </a:rPr>
              <a:t>d. </a:t>
            </a:r>
            <a:r>
              <a:rPr lang="en-US" sz="3600" u="sng" dirty="0" smtClean="0">
                <a:latin typeface="Byington" pitchFamily="2" charset="0"/>
              </a:rPr>
              <a:t>Alice in Wonderland, The Wizard of Oz: </a:t>
            </a:r>
            <a:r>
              <a:rPr lang="en-US" sz="3600" dirty="0" smtClean="0">
                <a:latin typeface="Byington" pitchFamily="2" charset="0"/>
              </a:rPr>
              <a:t>entering a world that doesn’t work rationally or operates under different rules, the Red Queen, the White Rabbit,</a:t>
            </a:r>
          </a:p>
          <a:p>
            <a:r>
              <a:rPr lang="en-US" sz="3600" dirty="0" smtClean="0">
                <a:latin typeface="Byington" pitchFamily="2" charset="0"/>
              </a:rPr>
              <a:t>the Cheshire Cat, the Wicked Witch of the West, the Wizard, who is a fraud</a:t>
            </a:r>
          </a:p>
          <a:p>
            <a:endParaRPr lang="en-US" sz="3600" dirty="0" smtClean="0">
              <a:latin typeface="Byington" pitchFamily="2" charset="0"/>
            </a:endParaRPr>
          </a:p>
          <a:p>
            <a:r>
              <a:rPr lang="en-US" sz="3600" dirty="0" smtClean="0">
                <a:latin typeface="Byington" pitchFamily="2" charset="0"/>
              </a:rPr>
              <a:t>e</a:t>
            </a:r>
            <a:r>
              <a:rPr lang="en-US" sz="3600" u="sng" dirty="0" smtClean="0">
                <a:latin typeface="Byington" pitchFamily="2" charset="0"/>
              </a:rPr>
              <a:t>. Cinderella:</a:t>
            </a:r>
            <a:r>
              <a:rPr lang="en-US" sz="3600" dirty="0" smtClean="0">
                <a:latin typeface="Byington" pitchFamily="2" charset="0"/>
              </a:rPr>
              <a:t> orphaned girl abused by adopted family saved through  supernatural intervention and by marrying a prince</a:t>
            </a:r>
          </a:p>
          <a:p>
            <a:endParaRPr lang="en-US"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100</TotalTime>
  <Words>3025</Words>
  <Application>Microsoft Macintosh PowerPoint</Application>
  <PresentationFormat>On-screen Show (4:3)</PresentationFormat>
  <Paragraphs>295</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Module</vt:lpstr>
      <vt:lpstr>How to Read Literature Like a Professor</vt:lpstr>
      <vt:lpstr>Every trip is a quest (except when it’s not!)</vt:lpstr>
      <vt:lpstr>Nice to Eat With You: Acts of Communion</vt:lpstr>
      <vt:lpstr>  Nice to Eat You: Acts of Vampires </vt:lpstr>
      <vt:lpstr>Now, Where Have I Seen Her Before?</vt:lpstr>
      <vt:lpstr>When in Doubt, It’s from Shakespeare</vt:lpstr>
      <vt:lpstr>   …Or the Bible </vt:lpstr>
      <vt:lpstr>PowerPoint Presentation</vt:lpstr>
      <vt:lpstr> Hanseldee and Greteldum--using fairy tales and kid lit </vt:lpstr>
      <vt:lpstr>PowerPoint Presentation</vt:lpstr>
      <vt:lpstr>  It’s Greek to Me </vt:lpstr>
      <vt:lpstr>PowerPoint Presentation</vt:lpstr>
      <vt:lpstr>It’s more than just rain or snow </vt:lpstr>
      <vt:lpstr>PowerPoint Presentation</vt:lpstr>
      <vt:lpstr> More Than It’s Gonna Hurt You: Concerning Violence </vt:lpstr>
      <vt:lpstr>PowerPoint Presentation</vt:lpstr>
      <vt:lpstr>Is That a Symbol?</vt:lpstr>
      <vt:lpstr>It’s All Political</vt:lpstr>
      <vt:lpstr> Yes, She’s a Christ Figure, Too </vt:lpstr>
      <vt:lpstr>PowerPoint Presentation</vt:lpstr>
      <vt:lpstr>PowerPoint Presentation</vt:lpstr>
      <vt:lpstr> Flights of Fancy </vt:lpstr>
      <vt:lpstr> It’s All About Sex… </vt:lpstr>
      <vt:lpstr>…Except Sex</vt:lpstr>
      <vt:lpstr>If She Comes Up, It’s Baptism</vt:lpstr>
      <vt:lpstr>PowerPoint Presentation</vt:lpstr>
      <vt:lpstr>Geography Matters…</vt:lpstr>
      <vt:lpstr>…So Does Season</vt:lpstr>
      <vt:lpstr> Marked for Greatness </vt:lpstr>
      <vt:lpstr>PowerPoint Presentation</vt:lpstr>
      <vt:lpstr>He’s Blind for a Reason, You Know</vt:lpstr>
      <vt:lpstr>It’s Never Just Heart Disease...</vt:lpstr>
      <vt:lpstr> …And Rarely Just Illness</vt:lpstr>
      <vt:lpstr>PowerPoint Presentation</vt:lpstr>
      <vt:lpstr>PowerPoint Presentation</vt:lpstr>
      <vt:lpstr>Don’t Read with Your Eyes!</vt:lpstr>
      <vt:lpstr> Is He Serious? And Other Ironies </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Read Literature Like a Professor</dc:title>
  <dc:creator>Shawna DeMay</dc:creator>
  <cp:lastModifiedBy>Sandra Effinger</cp:lastModifiedBy>
  <cp:revision>12</cp:revision>
  <dcterms:created xsi:type="dcterms:W3CDTF">2008-08-17T15:03:21Z</dcterms:created>
  <dcterms:modified xsi:type="dcterms:W3CDTF">2017-11-02T16:23:14Z</dcterms:modified>
</cp:coreProperties>
</file>